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90" r:id="rId5"/>
    <p:sldId id="286" r:id="rId6"/>
    <p:sldId id="260" r:id="rId7"/>
    <p:sldId id="261" r:id="rId8"/>
    <p:sldId id="265" r:id="rId9"/>
    <p:sldId id="266" r:id="rId10"/>
    <p:sldId id="267" r:id="rId11"/>
    <p:sldId id="268" r:id="rId12"/>
    <p:sldId id="269" r:id="rId13"/>
    <p:sldId id="262" r:id="rId14"/>
    <p:sldId id="263" r:id="rId15"/>
    <p:sldId id="264" r:id="rId16"/>
    <p:sldId id="270" r:id="rId17"/>
    <p:sldId id="271" r:id="rId18"/>
    <p:sldId id="272" r:id="rId19"/>
    <p:sldId id="273" r:id="rId20"/>
    <p:sldId id="274" r:id="rId21"/>
    <p:sldId id="287" r:id="rId22"/>
    <p:sldId id="276" r:id="rId23"/>
    <p:sldId id="277" r:id="rId24"/>
    <p:sldId id="288" r:id="rId25"/>
    <p:sldId id="278" r:id="rId26"/>
    <p:sldId id="279" r:id="rId27"/>
    <p:sldId id="281" r:id="rId28"/>
    <p:sldId id="282" r:id="rId29"/>
    <p:sldId id="283" r:id="rId30"/>
    <p:sldId id="289" r:id="rId31"/>
    <p:sldId id="284" r:id="rId32"/>
    <p:sldId id="291" r:id="rId33"/>
  </p:sldIdLst>
  <p:sldSz cx="18288000" cy="10287000"/>
  <p:notesSz cx="6858000" cy="9144000"/>
  <p:embeddedFontLst>
    <p:embeddedFont>
      <p:font typeface="Al Qabas" pitchFamily="2" charset="-78"/>
      <p:regular r:id="rId35"/>
    </p:embeddedFont>
    <p:embeddedFont>
      <p:font typeface="Al Qabas Bold" pitchFamily="2" charset="-78"/>
      <p:bold r:id="rId36"/>
    </p:embeddedFont>
    <p:embeddedFont>
      <p:font typeface="IBM Plex Sans Arabic Medium" panose="020B0503050203000203" pitchFamily="34" charset="-78"/>
      <p:regular r:id="rId37"/>
    </p:embeddedFont>
    <p:embeddedFont>
      <p:font typeface="IBM Plex Sans Arabic SemiBold" panose="020B0503050203000203" pitchFamily="34" charset="-78"/>
      <p:regular r:id="rId38"/>
      <p:bold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AF44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2" autoAdjust="0"/>
    <p:restoredTop sz="93732" autoAdjust="0"/>
  </p:normalViewPr>
  <p:slideViewPr>
    <p:cSldViewPr>
      <p:cViewPr>
        <p:scale>
          <a:sx n="55" d="100"/>
          <a:sy n="55" d="100"/>
        </p:scale>
        <p:origin x="1528" y="8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36D2481-4304-4624-898F-4A9168E66460}" type="datetimeFigureOut">
              <a:rPr lang="ar-SA" smtClean="0"/>
              <a:t>25 ذو الحجة، 1447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0B6197D-2197-4555-9FFC-83B090C9627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10778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6197D-2197-4555-9FFC-83B090C9627A}" type="slidenum">
              <a:rPr lang="ar-SA" smtClean="0"/>
              <a:t>17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75710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317F1-240B-709F-F322-053B588E4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F7A0C840-3AC6-9CA9-002F-0E84F5AC6B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D08FA7A3-A647-3EB6-3DC8-FF22F49CBE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EDAD49D2-11F7-6A82-5A3C-BDF4EB79AE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6197D-2197-4555-9FFC-83B090C9627A}" type="slidenum">
              <a:rPr lang="ar-SA" smtClean="0"/>
              <a:t>32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08207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svg"/><Relationship Id="rId3" Type="http://schemas.openxmlformats.org/officeDocument/2006/relationships/image" Target="../media/image4.png"/><Relationship Id="rId7" Type="http://schemas.openxmlformats.org/officeDocument/2006/relationships/image" Target="../media/image24.svg"/><Relationship Id="rId12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22.sv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svg"/><Relationship Id="rId3" Type="http://schemas.openxmlformats.org/officeDocument/2006/relationships/image" Target="../media/image4.png"/><Relationship Id="rId7" Type="http://schemas.openxmlformats.org/officeDocument/2006/relationships/image" Target="../media/image36.svg"/><Relationship Id="rId12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0.svg"/><Relationship Id="rId5" Type="http://schemas.openxmlformats.org/officeDocument/2006/relationships/image" Target="../media/image34.svg"/><Relationship Id="rId15" Type="http://schemas.openxmlformats.org/officeDocument/2006/relationships/image" Target="../media/image44.sv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svg"/><Relationship Id="rId1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13" Type="http://schemas.openxmlformats.org/officeDocument/2006/relationships/image" Target="../media/image53.png"/><Relationship Id="rId3" Type="http://schemas.openxmlformats.org/officeDocument/2006/relationships/image" Target="../media/image4.png"/><Relationship Id="rId7" Type="http://schemas.openxmlformats.org/officeDocument/2006/relationships/image" Target="../media/image47.png"/><Relationship Id="rId12" Type="http://schemas.openxmlformats.org/officeDocument/2006/relationships/image" Target="../media/image5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34.svg"/><Relationship Id="rId10" Type="http://schemas.openxmlformats.org/officeDocument/2006/relationships/image" Target="../media/image50.svg"/><Relationship Id="rId4" Type="http://schemas.openxmlformats.org/officeDocument/2006/relationships/image" Target="../media/image33.png"/><Relationship Id="rId9" Type="http://schemas.openxmlformats.org/officeDocument/2006/relationships/image" Target="../media/image49.png"/><Relationship Id="rId14" Type="http://schemas.openxmlformats.org/officeDocument/2006/relationships/image" Target="../media/image54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4.png"/><Relationship Id="rId7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34.svg"/><Relationship Id="rId10" Type="http://schemas.openxmlformats.org/officeDocument/2006/relationships/image" Target="../media/image56.svg"/><Relationship Id="rId4" Type="http://schemas.openxmlformats.org/officeDocument/2006/relationships/image" Target="../media/image33.png"/><Relationship Id="rId9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4.png"/><Relationship Id="rId7" Type="http://schemas.openxmlformats.org/officeDocument/2006/relationships/image" Target="../media/image3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Relationship Id="rId9" Type="http://schemas.openxmlformats.org/officeDocument/2006/relationships/image" Target="../media/image58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svg"/><Relationship Id="rId3" Type="http://schemas.openxmlformats.org/officeDocument/2006/relationships/image" Target="../media/image4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4.png"/><Relationship Id="rId7" Type="http://schemas.openxmlformats.org/officeDocument/2006/relationships/image" Target="../media/image8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4.png"/><Relationship Id="rId7" Type="http://schemas.openxmlformats.org/officeDocument/2006/relationships/image" Target="../media/image9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1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sv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0" Type="http://schemas.openxmlformats.org/officeDocument/2006/relationships/image" Target="../media/image101.svg"/><Relationship Id="rId4" Type="http://schemas.openxmlformats.org/officeDocument/2006/relationships/image" Target="../media/image3.png"/><Relationship Id="rId9" Type="http://schemas.openxmlformats.org/officeDocument/2006/relationships/image" Target="../media/image10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png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6AAF44">
                <a:alpha val="100000"/>
              </a:srgbClr>
            </a:gs>
            <a:gs pos="100000">
              <a:srgbClr val="15727A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4924" b="-42852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333" b="-9333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8288000" cy="10287000"/>
            <a:chOff x="0" y="0"/>
            <a:chExt cx="5621347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621347" cy="2709333"/>
            </a:xfrm>
            <a:custGeom>
              <a:avLst/>
              <a:gdLst/>
              <a:ahLst/>
              <a:cxnLst/>
              <a:rect l="l" t="t" r="r" b="b"/>
              <a:pathLst>
                <a:path w="5621347" h="2709333">
                  <a:moveTo>
                    <a:pt x="0" y="0"/>
                  </a:moveTo>
                  <a:lnTo>
                    <a:pt x="5621347" y="0"/>
                  </a:lnTo>
                  <a:lnTo>
                    <a:pt x="562134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6AAF44">
                    <a:alpha val="10500"/>
                  </a:srgbClr>
                </a:gs>
                <a:gs pos="100000">
                  <a:srgbClr val="15727A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5621347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7894775" y="1272423"/>
            <a:ext cx="2498449" cy="2546826"/>
          </a:xfrm>
          <a:custGeom>
            <a:avLst/>
            <a:gdLst/>
            <a:ahLst/>
            <a:cxnLst/>
            <a:rect l="l" t="t" r="r" b="b"/>
            <a:pathLst>
              <a:path w="2101299" h="2141986">
                <a:moveTo>
                  <a:pt x="0" y="0"/>
                </a:moveTo>
                <a:lnTo>
                  <a:pt x="2101299" y="0"/>
                </a:lnTo>
                <a:lnTo>
                  <a:pt x="2101299" y="2141986"/>
                </a:lnTo>
                <a:lnTo>
                  <a:pt x="0" y="21419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7592" t="-34295" r="-117592" b="-50664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sp>
        <p:nvSpPr>
          <p:cNvPr id="8" name="TextBox 8"/>
          <p:cNvSpPr txBox="1"/>
          <p:nvPr/>
        </p:nvSpPr>
        <p:spPr>
          <a:xfrm>
            <a:off x="4286246" y="4156324"/>
            <a:ext cx="9715501" cy="35394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EG" sz="8000" b="1" dirty="0">
                <a:solidFill>
                  <a:srgbClr val="6AAF44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التقريــــــــــ</a:t>
            </a:r>
            <a:r>
              <a:rPr lang="ar-SA" sz="8000" b="1" dirty="0">
                <a:solidFill>
                  <a:srgbClr val="6AAF44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ــــ</a:t>
            </a:r>
            <a:r>
              <a:rPr lang="ar-EG" sz="8000" b="1" dirty="0">
                <a:solidFill>
                  <a:srgbClr val="6AAF44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ــــــ</a:t>
            </a:r>
            <a:r>
              <a:rPr lang="ar-SA" sz="8000" b="1" dirty="0">
                <a:solidFill>
                  <a:srgbClr val="6AAF44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ــ</a:t>
            </a:r>
            <a:r>
              <a:rPr lang="ar-EG" sz="8000" b="1" dirty="0">
                <a:solidFill>
                  <a:srgbClr val="6AAF44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ـــر</a:t>
            </a:r>
          </a:p>
          <a:p>
            <a:pPr algn="ctr" rtl="1">
              <a:lnSpc>
                <a:spcPct val="150000"/>
              </a:lnSpc>
            </a:pPr>
            <a:r>
              <a:rPr lang="ar-EG" sz="8000" dirty="0">
                <a:solidFill>
                  <a:srgbClr val="FBFBFB"/>
                </a:solidFill>
                <a:latin typeface="IBM Plex Sans Arabic SemiBold" panose="020B0703050203000203" pitchFamily="34" charset="-78"/>
                <a:ea typeface="Al Qabas"/>
                <a:cs typeface="IBM Plex Sans Arabic SemiBold" panose="020B0703050203000203" pitchFamily="34" charset="-78"/>
                <a:sym typeface="Al Qabas"/>
                <a:rtl/>
              </a:rPr>
              <a:t>السن</a:t>
            </a:r>
            <a:r>
              <a:rPr lang="ar-SA" sz="8000" dirty="0">
                <a:solidFill>
                  <a:srgbClr val="FBFBFB"/>
                </a:solidFill>
                <a:latin typeface="IBM Plex Sans Arabic SemiBold" panose="020B0703050203000203" pitchFamily="34" charset="-78"/>
                <a:ea typeface="Al Qabas"/>
                <a:cs typeface="IBM Plex Sans Arabic SemiBold" panose="020B0703050203000203" pitchFamily="34" charset="-78"/>
                <a:sym typeface="Al Qabas"/>
                <a:rtl/>
              </a:rPr>
              <a:t>ـــــــــــــ</a:t>
            </a:r>
            <a:r>
              <a:rPr lang="ar-EG" sz="8000" dirty="0">
                <a:solidFill>
                  <a:srgbClr val="FBFBFB"/>
                </a:solidFill>
                <a:latin typeface="IBM Plex Sans Arabic SemiBold" panose="020B0703050203000203" pitchFamily="34" charset="-78"/>
                <a:ea typeface="Al Qabas"/>
                <a:cs typeface="IBM Plex Sans Arabic SemiBold" panose="020B0703050203000203" pitchFamily="34" charset="-78"/>
                <a:sym typeface="Al Qabas"/>
                <a:rtl/>
              </a:rPr>
              <a:t>وي الختامـــــي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991345" y="8028144"/>
            <a:ext cx="4305301" cy="10015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8096"/>
              </a:lnSpc>
            </a:pPr>
            <a:r>
              <a:rPr lang="en-US" sz="5783" b="1" dirty="0">
                <a:solidFill>
                  <a:srgbClr val="FBFBFB"/>
                </a:solidFill>
                <a:latin typeface="IBM Plex Sans Arabic SemiBold" panose="020B0703050203000203" pitchFamily="34" charset="-78"/>
                <a:ea typeface="Al Qabas Bold"/>
                <a:cs typeface="IBM Plex Sans Arabic SemiBold" panose="020B0703050203000203" pitchFamily="34" charset="-78"/>
                <a:sym typeface="Al Qabas Bold"/>
              </a:rPr>
              <a:t>2024</a:t>
            </a:r>
            <a:r>
              <a:rPr lang="ar-EG" sz="5783" b="1" dirty="0">
                <a:solidFill>
                  <a:srgbClr val="FBFBFB"/>
                </a:solidFill>
                <a:latin typeface="IBM Plex Sans Arabic SemiBold" panose="020B0703050203000203" pitchFamily="34" charset="-78"/>
                <a:ea typeface="Al Qabas Bold"/>
                <a:cs typeface="IBM Plex Sans Arabic SemiBold" panose="020B0703050203000203" pitchFamily="34" charset="-78"/>
                <a:sym typeface="Al Qabas Bold"/>
                <a:rtl/>
              </a:rPr>
              <a:t> - </a:t>
            </a:r>
            <a:r>
              <a:rPr lang="en-US" sz="5783" b="1" dirty="0">
                <a:solidFill>
                  <a:srgbClr val="FBFBFB"/>
                </a:solidFill>
                <a:latin typeface="IBM Plex Sans Arabic SemiBold" panose="020B0703050203000203" pitchFamily="34" charset="-78"/>
                <a:ea typeface="Al Qabas Bold"/>
                <a:cs typeface="IBM Plex Sans Arabic SemiBold" panose="020B0703050203000203" pitchFamily="34" charset="-78"/>
                <a:sym typeface="Al Qabas Bold"/>
              </a:rPr>
              <a:t>2025</a:t>
            </a:r>
          </a:p>
        </p:txBody>
      </p:sp>
      <p:sp>
        <p:nvSpPr>
          <p:cNvPr id="10" name="Freeform 4">
            <a:extLst>
              <a:ext uri="{FF2B5EF4-FFF2-40B4-BE49-F238E27FC236}">
                <a16:creationId xmlns:a16="http://schemas.microsoft.com/office/drawing/2014/main" id="{38B44A88-976D-13FD-6AC0-4E0FDCBB6803}"/>
              </a:ext>
            </a:extLst>
          </p:cNvPr>
          <p:cNvSpPr/>
          <p:nvPr/>
        </p:nvSpPr>
        <p:spPr>
          <a:xfrm>
            <a:off x="-3562289" y="5524500"/>
            <a:ext cx="8261225" cy="8313351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gradFill rotWithShape="1">
            <a:gsLst>
              <a:gs pos="0">
                <a:srgbClr val="15727A">
                  <a:alpha val="0"/>
                </a:srgbClr>
              </a:gs>
              <a:gs pos="100000">
                <a:srgbClr val="15727A">
                  <a:alpha val="18000"/>
                </a:srgbClr>
              </a:gs>
            </a:gsLst>
            <a:path path="circle">
              <a:fillToRect l="50000" t="50000" r="50000" b="50000"/>
            </a:path>
          </a:gradFill>
        </p:spPr>
        <p:txBody>
          <a:bodyPr/>
          <a:lstStyle/>
          <a:p>
            <a:endParaRPr lang="ar-SA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9234BDBB-F227-A431-C6CE-A046459DF54C}"/>
              </a:ext>
            </a:extLst>
          </p:cNvPr>
          <p:cNvSpPr/>
          <p:nvPr/>
        </p:nvSpPr>
        <p:spPr>
          <a:xfrm>
            <a:off x="-3562289" y="5524500"/>
            <a:ext cx="8261225" cy="8313351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gradFill rotWithShape="1">
            <a:gsLst>
              <a:gs pos="0">
                <a:srgbClr val="15727A">
                  <a:alpha val="0"/>
                </a:srgbClr>
              </a:gs>
              <a:gs pos="100000">
                <a:srgbClr val="15727A">
                  <a:alpha val="18000"/>
                </a:srgbClr>
              </a:gs>
            </a:gsLst>
            <a:path path="circle">
              <a:fillToRect l="50000" t="50000" r="50000" b="50000"/>
            </a:path>
          </a:grad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34924" b="-42852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 dirty="0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4" name="AutoShape 4"/>
          <p:cNvSpPr/>
          <p:nvPr/>
        </p:nvSpPr>
        <p:spPr>
          <a:xfrm flipV="1">
            <a:off x="0" y="9446421"/>
            <a:ext cx="16646608" cy="0"/>
          </a:xfrm>
          <a:prstGeom prst="line">
            <a:avLst/>
          </a:prstGeom>
          <a:ln w="25400" cap="flat">
            <a:solidFill>
              <a:srgbClr val="6AAF4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/>
          </a:p>
        </p:txBody>
      </p:sp>
      <p:sp>
        <p:nvSpPr>
          <p:cNvPr id="5" name="TextBox 5"/>
          <p:cNvSpPr txBox="1"/>
          <p:nvPr/>
        </p:nvSpPr>
        <p:spPr>
          <a:xfrm>
            <a:off x="16646608" y="9215438"/>
            <a:ext cx="612692" cy="432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79"/>
              </a:lnSpc>
            </a:pPr>
            <a:r>
              <a:rPr lang="en-US" sz="2485" dirty="0">
                <a:solidFill>
                  <a:srgbClr val="6AAF44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</a:rPr>
              <a:t>11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3571117" y="-377190"/>
            <a:ext cx="11145767" cy="11145767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5727A">
                    <a:alpha val="0"/>
                  </a:srgbClr>
                </a:gs>
                <a:gs pos="100000">
                  <a:srgbClr val="15727A">
                    <a:alpha val="19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6749402" y="0"/>
            <a:ext cx="4604398" cy="10287000"/>
          </a:xfrm>
          <a:custGeom>
            <a:avLst/>
            <a:gdLst/>
            <a:ahLst/>
            <a:cxnLst/>
            <a:rect l="l" t="t" r="r" b="b"/>
            <a:pathLst>
              <a:path w="18288000" h="11041380">
                <a:moveTo>
                  <a:pt x="0" y="0"/>
                </a:moveTo>
                <a:lnTo>
                  <a:pt x="18288000" y="0"/>
                </a:lnTo>
                <a:lnTo>
                  <a:pt x="18288000" y="11041380"/>
                </a:lnTo>
                <a:lnTo>
                  <a:pt x="0" y="110413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46589" t="-3665" r="-150595" b="-3667"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0" name="Freeform 10"/>
          <p:cNvSpPr/>
          <p:nvPr/>
        </p:nvSpPr>
        <p:spPr>
          <a:xfrm>
            <a:off x="1028700" y="847750"/>
            <a:ext cx="1425415" cy="1453015"/>
          </a:xfrm>
          <a:custGeom>
            <a:avLst/>
            <a:gdLst/>
            <a:ahLst/>
            <a:cxnLst/>
            <a:rect l="l" t="t" r="r" b="b"/>
            <a:pathLst>
              <a:path w="1425415" h="1453015">
                <a:moveTo>
                  <a:pt x="0" y="0"/>
                </a:moveTo>
                <a:lnTo>
                  <a:pt x="1425415" y="0"/>
                </a:lnTo>
                <a:lnTo>
                  <a:pt x="1425415" y="1453015"/>
                </a:lnTo>
                <a:lnTo>
                  <a:pt x="0" y="14530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7592" t="-34295" r="-117592" b="-50664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1" name="TextBox 11"/>
          <p:cNvSpPr txBox="1"/>
          <p:nvPr/>
        </p:nvSpPr>
        <p:spPr>
          <a:xfrm>
            <a:off x="12454986" y="3660286"/>
            <a:ext cx="4786467" cy="17435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Low" rtl="1">
              <a:lnSpc>
                <a:spcPct val="150000"/>
              </a:lnSpc>
            </a:pPr>
            <a:r>
              <a:rPr lang="ar-EG" sz="264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التميـــــــــــــــــز في </a:t>
            </a:r>
            <a:r>
              <a:rPr lang="ar-EG" sz="2640" dirty="0" err="1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الرعاي</a:t>
            </a:r>
            <a:r>
              <a:rPr lang="ar-EG" sz="264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</a:t>
            </a:r>
            <a:r>
              <a:rPr lang="ar-SA" sz="264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</a:t>
            </a:r>
            <a:r>
              <a:rPr lang="ar-EG" sz="264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ــــــة اللاحقـــــــــة للمتعافيـــــــــــن مـ</a:t>
            </a:r>
            <a:r>
              <a:rPr lang="ar-SA" sz="264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</a:t>
            </a:r>
            <a:r>
              <a:rPr lang="ar-EG" sz="264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ـن المخـــــــــــــــــــــــــــــــدرات.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585314" y="2784585"/>
            <a:ext cx="3650277" cy="709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>
              <a:lnSpc>
                <a:spcPts val="6132"/>
              </a:lnSpc>
            </a:pPr>
            <a:r>
              <a:rPr lang="ar-EG" sz="4800" dirty="0">
                <a:solidFill>
                  <a:srgbClr val="6AAF44"/>
                </a:solidFill>
                <a:latin typeface="Al Qabas" pitchFamily="2" charset="-78"/>
                <a:ea typeface="Al Qabas Bold"/>
                <a:cs typeface="Al Qabas" pitchFamily="2" charset="-78"/>
                <a:sym typeface="Al Qabas Bold"/>
                <a:rtl/>
              </a:rPr>
              <a:t>رؤيتنــــــــــا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981200" y="2768002"/>
            <a:ext cx="3347969" cy="709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>
              <a:lnSpc>
                <a:spcPts val="6132"/>
              </a:lnSpc>
            </a:pPr>
            <a:r>
              <a:rPr lang="ar-EG" sz="4800" dirty="0">
                <a:solidFill>
                  <a:srgbClr val="6AAF44"/>
                </a:solidFill>
                <a:latin typeface="Al Qabas" pitchFamily="2" charset="-78"/>
                <a:ea typeface="Al Qabas Bold"/>
                <a:cs typeface="Al Qabas" pitchFamily="2" charset="-78"/>
                <a:sym typeface="Al Qabas Bold"/>
                <a:rtl/>
              </a:rPr>
              <a:t>القيـــــــــم</a:t>
            </a:r>
          </a:p>
        </p:txBody>
      </p:sp>
      <p:sp>
        <p:nvSpPr>
          <p:cNvPr id="3" name="TextBox 11">
            <a:extLst>
              <a:ext uri="{FF2B5EF4-FFF2-40B4-BE49-F238E27FC236}">
                <a16:creationId xmlns:a16="http://schemas.microsoft.com/office/drawing/2014/main" id="{37E9CAF7-2524-E100-DCD3-4603FB65A5E2}"/>
              </a:ext>
            </a:extLst>
          </p:cNvPr>
          <p:cNvSpPr txBox="1"/>
          <p:nvPr/>
        </p:nvSpPr>
        <p:spPr>
          <a:xfrm>
            <a:off x="2286000" y="3503739"/>
            <a:ext cx="3006290" cy="23868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الســـــــــــــــــــــــــــريــــــــــــــة.</a:t>
            </a:r>
          </a:p>
          <a:p>
            <a:pPr algn="r" rtl="1">
              <a:lnSpc>
                <a:spcPct val="150000"/>
              </a:lnSpc>
            </a:pPr>
            <a:r>
              <a:rPr lang="ar-SA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التمكيـــــــــــــــــــــــــــــــــــــــن.</a:t>
            </a:r>
          </a:p>
          <a:p>
            <a:pPr algn="r" rtl="1">
              <a:lnSpc>
                <a:spcPct val="150000"/>
              </a:lnSpc>
            </a:pPr>
            <a:r>
              <a:rPr lang="ar-SA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التحفيــــــــــــــــــــــــــــــــــــــــز.</a:t>
            </a:r>
          </a:p>
          <a:p>
            <a:pPr algn="r" rtl="1">
              <a:lnSpc>
                <a:spcPct val="150000"/>
              </a:lnSpc>
            </a:pPr>
            <a:r>
              <a:rPr lang="ar-SA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الاحــــــــــتـــــــــــــــــــــــــــــــواء.</a:t>
            </a:r>
            <a:endParaRPr lang="ar-EG" sz="2640" dirty="0">
              <a:solidFill>
                <a:srgbClr val="15727A"/>
              </a:solidFill>
              <a:latin typeface="IBM Plex Sans Arabic Medium" panose="020B0603050203000203" pitchFamily="34" charset="-78"/>
              <a:ea typeface="Al Qabas"/>
              <a:cs typeface="IBM Plex Sans Arabic Medium" panose="020B0603050203000203" pitchFamily="34" charset="-78"/>
              <a:sym typeface="Al Qabas"/>
              <a:rtl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D0492EA-540D-1679-6418-4CADE2EF7B21}"/>
              </a:ext>
            </a:extLst>
          </p:cNvPr>
          <p:cNvSpPr txBox="1"/>
          <p:nvPr/>
        </p:nvSpPr>
        <p:spPr>
          <a:xfrm>
            <a:off x="13944601" y="5961927"/>
            <a:ext cx="3296852" cy="709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>
              <a:lnSpc>
                <a:spcPts val="6132"/>
              </a:lnSpc>
            </a:pPr>
            <a:r>
              <a:rPr lang="ar-EG" sz="4800" dirty="0">
                <a:solidFill>
                  <a:srgbClr val="6AAF44"/>
                </a:solidFill>
                <a:latin typeface="Al Qabas" pitchFamily="2" charset="-78"/>
                <a:ea typeface="Al Qabas Bold"/>
                <a:cs typeface="Al Qabas" pitchFamily="2" charset="-78"/>
                <a:sym typeface="Al Qabas Bold"/>
                <a:rtl/>
              </a:rPr>
              <a:t>رسالتنـــــــا</a:t>
            </a:r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id="{016FFAAB-DECC-1BF4-9F30-C3A3E42396D2}"/>
              </a:ext>
            </a:extLst>
          </p:cNvPr>
          <p:cNvSpPr txBox="1"/>
          <p:nvPr/>
        </p:nvSpPr>
        <p:spPr>
          <a:xfrm>
            <a:off x="12454986" y="6834637"/>
            <a:ext cx="4804314" cy="17435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Low" rtl="1">
              <a:lnSpc>
                <a:spcPct val="150000"/>
              </a:lnSpc>
            </a:pPr>
            <a:r>
              <a:rPr lang="ar-EG" sz="264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تقديـــم البرامج الوقائيـــــة والتأهيليــــة المتخصصـــــــة في التعافي من المخ</a:t>
            </a:r>
            <a:r>
              <a:rPr lang="ar-SA" sz="264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</a:t>
            </a:r>
            <a:r>
              <a:rPr lang="ar-EG" sz="264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درات.</a:t>
            </a:r>
          </a:p>
        </p:txBody>
      </p:sp>
      <p:sp>
        <p:nvSpPr>
          <p:cNvPr id="17" name="TextBox 12">
            <a:extLst>
              <a:ext uri="{FF2B5EF4-FFF2-40B4-BE49-F238E27FC236}">
                <a16:creationId xmlns:a16="http://schemas.microsoft.com/office/drawing/2014/main" id="{5A7F62E4-4814-CD9B-74E1-97E76D3AD8D5}"/>
              </a:ext>
            </a:extLst>
          </p:cNvPr>
          <p:cNvSpPr txBox="1"/>
          <p:nvPr/>
        </p:nvSpPr>
        <p:spPr>
          <a:xfrm>
            <a:off x="9114692" y="1078666"/>
            <a:ext cx="8517959" cy="699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132"/>
              </a:lnSpc>
            </a:pPr>
            <a:r>
              <a:rPr lang="ar-EG" sz="4380" b="1" dirty="0">
                <a:solidFill>
                  <a:srgbClr val="6AAF44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 Bold"/>
                <a:rtl/>
              </a:rPr>
              <a:t>أســـــاسنـــا واتجــــــاهنــــــا</a:t>
            </a: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314E5192-D392-B149-3540-1D7956EE52F7}"/>
              </a:ext>
            </a:extLst>
          </p:cNvPr>
          <p:cNvSpPr/>
          <p:nvPr/>
        </p:nvSpPr>
        <p:spPr>
          <a:xfrm>
            <a:off x="17907000" y="847750"/>
            <a:ext cx="394858" cy="1171550"/>
          </a:xfrm>
          <a:prstGeom prst="rect">
            <a:avLst/>
          </a:prstGeom>
          <a:solidFill>
            <a:srgbClr val="6AAF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1" eaLnBrk="1" latinLnBrk="0" hangingPunct="1"/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34924" b="-42852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grpSp>
        <p:nvGrpSpPr>
          <p:cNvPr id="3" name="Group 3"/>
          <p:cNvGrpSpPr/>
          <p:nvPr/>
        </p:nvGrpSpPr>
        <p:grpSpPr>
          <a:xfrm>
            <a:off x="14247121" y="-4145174"/>
            <a:ext cx="6720358" cy="6720358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5727A">
                    <a:alpha val="0"/>
                  </a:srgbClr>
                </a:gs>
                <a:gs pos="100000">
                  <a:srgbClr val="15727A">
                    <a:alpha val="19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028700" y="847750"/>
            <a:ext cx="1425415" cy="1453015"/>
          </a:xfrm>
          <a:custGeom>
            <a:avLst/>
            <a:gdLst/>
            <a:ahLst/>
            <a:cxnLst/>
            <a:rect l="l" t="t" r="r" b="b"/>
            <a:pathLst>
              <a:path w="1425415" h="1453015">
                <a:moveTo>
                  <a:pt x="0" y="0"/>
                </a:moveTo>
                <a:lnTo>
                  <a:pt x="1425415" y="0"/>
                </a:lnTo>
                <a:lnTo>
                  <a:pt x="1425415" y="1453015"/>
                </a:lnTo>
                <a:lnTo>
                  <a:pt x="0" y="14530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7592" t="-34295" r="-117592" b="-50664"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7" name="Group 7"/>
          <p:cNvGrpSpPr/>
          <p:nvPr/>
        </p:nvGrpSpPr>
        <p:grpSpPr>
          <a:xfrm>
            <a:off x="14672995" y="3276144"/>
            <a:ext cx="734254" cy="734254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5727A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8763328" y="3276144"/>
            <a:ext cx="734254" cy="734254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5727A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866649" y="3276144"/>
            <a:ext cx="734254" cy="734254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5727A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1822428" y="6288330"/>
            <a:ext cx="734254" cy="734254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5727A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726428" y="6288330"/>
            <a:ext cx="734254" cy="734254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5727A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4316358" y="7143857"/>
            <a:ext cx="3579121" cy="1406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3696"/>
              </a:lnSpc>
            </a:pPr>
            <a:r>
              <a:rPr lang="ar-EG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تقدي</a:t>
            </a:r>
            <a:r>
              <a:rPr lang="ar-SA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ــــ</a:t>
            </a:r>
            <a:r>
              <a:rPr lang="ar-EG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م برامج تأهيل المتعافين من المخدرات وخلق بيئة آمنـ</a:t>
            </a:r>
            <a:r>
              <a:rPr lang="ar-SA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</a:t>
            </a:r>
            <a:r>
              <a:rPr lang="ar-EG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ة مستدامــــــــ</a:t>
            </a:r>
            <a:r>
              <a:rPr lang="ar-SA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ــــ</a:t>
            </a:r>
            <a:r>
              <a:rPr lang="ar-EG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ـة </a:t>
            </a:r>
            <a:r>
              <a:rPr lang="ar-EG" sz="2640" dirty="0" err="1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للمتعافي</a:t>
            </a:r>
            <a:r>
              <a:rPr lang="ar-EG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ـــــــــ</a:t>
            </a:r>
            <a:r>
              <a:rPr lang="ar-SA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</a:t>
            </a:r>
            <a:r>
              <a:rPr lang="ar-EG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ـــن.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3258035" y="4134509"/>
            <a:ext cx="3587647" cy="1406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3696"/>
              </a:lnSpc>
            </a:pPr>
            <a:r>
              <a:rPr lang="ar-EG" sz="2640" dirty="0" err="1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إع</a:t>
            </a:r>
            <a:r>
              <a:rPr lang="ar-EG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</a:t>
            </a:r>
            <a:r>
              <a:rPr lang="ar-SA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</a:t>
            </a:r>
            <a:r>
              <a:rPr lang="ar-EG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ــــــداد برامــــــج لتدريــــــــــــــــب وتطويـــــــــ</a:t>
            </a:r>
            <a:r>
              <a:rPr lang="ar-SA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ـــــــــ</a:t>
            </a:r>
            <a:r>
              <a:rPr lang="ar-EG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ــر مرشــــــــــــــــــــــــــدي التعافــــــــــــي مستدامـــ</a:t>
            </a:r>
            <a:r>
              <a:rPr lang="ar-SA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ـــــــــ</a:t>
            </a:r>
            <a:r>
              <a:rPr lang="ar-EG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ــــــــــــة.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361913" y="4134509"/>
            <a:ext cx="3563059" cy="1406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3696"/>
              </a:lnSpc>
            </a:pPr>
            <a:r>
              <a:rPr lang="ar-EG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عمـــــ</a:t>
            </a:r>
            <a:r>
              <a:rPr lang="ar-SA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ــــــ</a:t>
            </a:r>
            <a:r>
              <a:rPr lang="ar-EG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ـــــ</a:t>
            </a:r>
            <a:r>
              <a:rPr lang="ar-SA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ـــــ</a:t>
            </a:r>
            <a:r>
              <a:rPr lang="ar-EG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ــــل برامـــــــــــــ</a:t>
            </a:r>
            <a:r>
              <a:rPr lang="ar-SA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</a:t>
            </a:r>
            <a:r>
              <a:rPr lang="ar-EG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ـــــــــــــــــــــج تخصصيــــــــــ</a:t>
            </a:r>
            <a:r>
              <a:rPr lang="ar-SA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ــــــ</a:t>
            </a:r>
            <a:r>
              <a:rPr lang="ar-EG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ـــــة لأســـــــــــــــــــــــــــر </a:t>
            </a:r>
            <a:r>
              <a:rPr lang="ar-EG" sz="2640" dirty="0" err="1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المتعافي</a:t>
            </a:r>
            <a:r>
              <a:rPr lang="ar-EG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ــــــــــ</a:t>
            </a:r>
            <a:r>
              <a:rPr lang="ar-SA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ـــــ</a:t>
            </a:r>
            <a:r>
              <a:rPr lang="ar-EG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ــــــن وذويهـــــــ</a:t>
            </a:r>
            <a:r>
              <a:rPr lang="ar-SA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ـــــــ</a:t>
            </a:r>
            <a:r>
              <a:rPr lang="ar-EG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ــم.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407468" y="7143857"/>
            <a:ext cx="3587647" cy="1406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3696"/>
              </a:lnSpc>
            </a:pPr>
            <a:r>
              <a:rPr lang="ar-EG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 تقديـــــــــــــــــــــــ</a:t>
            </a:r>
            <a:r>
              <a:rPr lang="ar-SA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ـــــ</a:t>
            </a:r>
            <a:r>
              <a:rPr lang="ar-EG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م برامــــــــــــــــ</a:t>
            </a:r>
            <a:r>
              <a:rPr lang="ar-SA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ـــــــ</a:t>
            </a:r>
            <a:r>
              <a:rPr lang="ar-EG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ــــج توعويــــــــ</a:t>
            </a:r>
            <a:r>
              <a:rPr lang="ar-SA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</a:t>
            </a:r>
            <a:r>
              <a:rPr lang="ar-EG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ــة ع</a:t>
            </a:r>
            <a:r>
              <a:rPr lang="ar-SA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ـــــــــ</a:t>
            </a:r>
            <a:r>
              <a:rPr lang="ar-EG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ن مخاطـــــــــــــــر </a:t>
            </a:r>
            <a:r>
              <a:rPr lang="ar-EG" sz="2640" dirty="0" err="1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وأض</a:t>
            </a:r>
            <a:r>
              <a:rPr lang="ar-EG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ـــــ</a:t>
            </a:r>
            <a:r>
              <a:rPr lang="ar-SA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ـــــــ</a:t>
            </a:r>
            <a:r>
              <a:rPr lang="ar-EG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ـــــــرار المخـــــــــــــــــــــــدرات.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465791" y="4134509"/>
            <a:ext cx="3563059" cy="1406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3696"/>
              </a:lnSpc>
            </a:pPr>
            <a:r>
              <a:rPr lang="ar-EG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تدريـــــــــب وتطويـــــــر قـــــــــدرات </a:t>
            </a:r>
            <a:r>
              <a:rPr lang="ar-EG" sz="2640" dirty="0" err="1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المتعافي</a:t>
            </a:r>
            <a:r>
              <a:rPr lang="ar-EG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ــــــــــــ</a:t>
            </a:r>
            <a:r>
              <a:rPr lang="ar-SA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ـــ</a:t>
            </a:r>
            <a:r>
              <a:rPr lang="ar-EG" sz="2640" dirty="0">
                <a:solidFill>
                  <a:srgbClr val="15727A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  <a:rtl/>
              </a:rPr>
              <a:t>ن من خلال برامج ذات محتــــــــــــــوى جــــــــــــــــاذب.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5620989" y="1205984"/>
            <a:ext cx="7044905" cy="709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6132"/>
              </a:lnSpc>
            </a:pPr>
            <a:r>
              <a:rPr lang="ar-EG" sz="4800" b="1" dirty="0">
                <a:solidFill>
                  <a:srgbClr val="6AAF44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 Bold"/>
                <a:rtl/>
              </a:rPr>
              <a:t>أهـــــــــــــــداف إرشـــــــــــــــاد</a:t>
            </a:r>
          </a:p>
        </p:txBody>
      </p:sp>
      <p:sp>
        <p:nvSpPr>
          <p:cNvPr id="34" name="AutoShape 34"/>
          <p:cNvSpPr/>
          <p:nvPr/>
        </p:nvSpPr>
        <p:spPr>
          <a:xfrm flipV="1">
            <a:off x="0" y="9446421"/>
            <a:ext cx="16646608" cy="0"/>
          </a:xfrm>
          <a:prstGeom prst="line">
            <a:avLst/>
          </a:prstGeom>
          <a:ln w="25400" cap="flat">
            <a:solidFill>
              <a:srgbClr val="6AAF4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/>
          </a:p>
        </p:txBody>
      </p:sp>
      <p:sp>
        <p:nvSpPr>
          <p:cNvPr id="35" name="TextBox 35"/>
          <p:cNvSpPr txBox="1"/>
          <p:nvPr/>
        </p:nvSpPr>
        <p:spPr>
          <a:xfrm>
            <a:off x="16646608" y="9215438"/>
            <a:ext cx="612692" cy="432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79"/>
              </a:lnSpc>
            </a:pPr>
            <a:r>
              <a:rPr lang="en-US" sz="2485" dirty="0">
                <a:solidFill>
                  <a:srgbClr val="6AAF44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</a:rPr>
              <a:t>12</a:t>
            </a:r>
          </a:p>
        </p:txBody>
      </p:sp>
      <p:pic>
        <p:nvPicPr>
          <p:cNvPr id="36" name="رسم 35" descr="درع بعلامة أمان خطوط عريضة">
            <a:extLst>
              <a:ext uri="{FF2B5EF4-FFF2-40B4-BE49-F238E27FC236}">
                <a16:creationId xmlns:a16="http://schemas.microsoft.com/office/drawing/2014/main" id="{5BB72CDD-9C93-1023-2378-E28C26F6AB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26428" y="6289855"/>
            <a:ext cx="742761" cy="742761"/>
          </a:xfrm>
          <a:prstGeom prst="rect">
            <a:avLst/>
          </a:prstGeom>
        </p:spPr>
      </p:pic>
      <p:pic>
        <p:nvPicPr>
          <p:cNvPr id="38" name="رسم 37" descr="عصف ذهني جماعي خطوط عريضة">
            <a:extLst>
              <a:ext uri="{FF2B5EF4-FFF2-40B4-BE49-F238E27FC236}">
                <a16:creationId xmlns:a16="http://schemas.microsoft.com/office/drawing/2014/main" id="{EA6AAB77-0335-95D7-69FE-57BD9AD072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811000" y="6284099"/>
            <a:ext cx="782265" cy="782265"/>
          </a:xfrm>
          <a:prstGeom prst="rect">
            <a:avLst/>
          </a:prstGeom>
        </p:spPr>
      </p:pic>
      <p:pic>
        <p:nvPicPr>
          <p:cNvPr id="40" name="رسم 39" descr="فصل دراسي خطوط عريضة">
            <a:extLst>
              <a:ext uri="{FF2B5EF4-FFF2-40B4-BE49-F238E27FC236}">
                <a16:creationId xmlns:a16="http://schemas.microsoft.com/office/drawing/2014/main" id="{58FB4D05-DE1C-24AE-F8AC-224B99E49B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96480" y="3314700"/>
            <a:ext cx="684920" cy="684920"/>
          </a:xfrm>
          <a:prstGeom prst="rect">
            <a:avLst/>
          </a:prstGeom>
        </p:spPr>
      </p:pic>
      <p:pic>
        <p:nvPicPr>
          <p:cNvPr id="42" name="رسم 41" descr="منزل1 خطوط عريضة">
            <a:extLst>
              <a:ext uri="{FF2B5EF4-FFF2-40B4-BE49-F238E27FC236}">
                <a16:creationId xmlns:a16="http://schemas.microsoft.com/office/drawing/2014/main" id="{2FFA7856-BE26-E171-386D-DB3E81FDDA5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729104" y="3241921"/>
            <a:ext cx="802699" cy="802699"/>
          </a:xfrm>
          <a:prstGeom prst="rect">
            <a:avLst/>
          </a:prstGeom>
        </p:spPr>
      </p:pic>
      <p:pic>
        <p:nvPicPr>
          <p:cNvPr id="44" name="رسم 43" descr="نقطة الهدف خطوط عريضة">
            <a:extLst>
              <a:ext uri="{FF2B5EF4-FFF2-40B4-BE49-F238E27FC236}">
                <a16:creationId xmlns:a16="http://schemas.microsoft.com/office/drawing/2014/main" id="{CE6CB90E-8EBB-D7CD-E1FC-0CB982DE1EF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4660007" y="3224712"/>
            <a:ext cx="802699" cy="8026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81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34924" b="-42852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grpSp>
        <p:nvGrpSpPr>
          <p:cNvPr id="3" name="Group 3"/>
          <p:cNvGrpSpPr/>
          <p:nvPr/>
        </p:nvGrpSpPr>
        <p:grpSpPr>
          <a:xfrm>
            <a:off x="13690229" y="-4299547"/>
            <a:ext cx="8599093" cy="8599093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5727A">
                    <a:alpha val="0"/>
                  </a:srgbClr>
                </a:gs>
                <a:gs pos="100000">
                  <a:srgbClr val="15727A">
                    <a:alpha val="19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028700" y="847750"/>
            <a:ext cx="1425415" cy="1453015"/>
          </a:xfrm>
          <a:custGeom>
            <a:avLst/>
            <a:gdLst/>
            <a:ahLst/>
            <a:cxnLst/>
            <a:rect l="l" t="t" r="r" b="b"/>
            <a:pathLst>
              <a:path w="1425415" h="1453015">
                <a:moveTo>
                  <a:pt x="0" y="0"/>
                </a:moveTo>
                <a:lnTo>
                  <a:pt x="1425415" y="0"/>
                </a:lnTo>
                <a:lnTo>
                  <a:pt x="1425415" y="1453015"/>
                </a:lnTo>
                <a:lnTo>
                  <a:pt x="0" y="14530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7592" t="-34295" r="-117592" b="-50664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0" name="TextBox 10"/>
          <p:cNvSpPr txBox="1"/>
          <p:nvPr/>
        </p:nvSpPr>
        <p:spPr>
          <a:xfrm>
            <a:off x="12929909" y="5541270"/>
            <a:ext cx="4321019" cy="121238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60"/>
              </a:lnSpc>
            </a:pPr>
            <a:endParaRPr/>
          </a:p>
        </p:txBody>
      </p:sp>
      <p:sp>
        <p:nvSpPr>
          <p:cNvPr id="13" name="TextBox 13"/>
          <p:cNvSpPr txBox="1"/>
          <p:nvPr/>
        </p:nvSpPr>
        <p:spPr>
          <a:xfrm>
            <a:off x="12929909" y="7030380"/>
            <a:ext cx="4321019" cy="116881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60"/>
              </a:lnSpc>
            </a:pPr>
            <a:endParaRPr/>
          </a:p>
        </p:txBody>
      </p:sp>
      <p:sp>
        <p:nvSpPr>
          <p:cNvPr id="29" name="TextBox 29"/>
          <p:cNvSpPr txBox="1"/>
          <p:nvPr/>
        </p:nvSpPr>
        <p:spPr>
          <a:xfrm>
            <a:off x="6979305" y="5541270"/>
            <a:ext cx="4321019" cy="121238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60"/>
              </a:lnSpc>
            </a:pPr>
            <a:endParaRPr/>
          </a:p>
        </p:txBody>
      </p:sp>
      <p:sp>
        <p:nvSpPr>
          <p:cNvPr id="32" name="TextBox 32"/>
          <p:cNvSpPr txBox="1"/>
          <p:nvPr/>
        </p:nvSpPr>
        <p:spPr>
          <a:xfrm>
            <a:off x="6979305" y="7030380"/>
            <a:ext cx="4321019" cy="116881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60"/>
              </a:lnSpc>
            </a:pPr>
            <a:endParaRPr/>
          </a:p>
        </p:txBody>
      </p:sp>
      <p:sp>
        <p:nvSpPr>
          <p:cNvPr id="41" name="TextBox 41"/>
          <p:cNvSpPr txBox="1"/>
          <p:nvPr/>
        </p:nvSpPr>
        <p:spPr>
          <a:xfrm>
            <a:off x="1028700" y="5541270"/>
            <a:ext cx="4321019" cy="1212388"/>
          </a:xfrm>
          <a:prstGeom prst="rect">
            <a:avLst/>
          </a:prstGeom>
        </p:spPr>
        <p:txBody>
          <a:bodyPr lIns="44018" tIns="44018" rIns="44018" bIns="44018" rtlCol="0" anchor="ctr"/>
          <a:lstStyle/>
          <a:p>
            <a:pPr algn="ctr">
              <a:lnSpc>
                <a:spcPts val="2660"/>
              </a:lnSpc>
            </a:pPr>
            <a:endParaRPr/>
          </a:p>
        </p:txBody>
      </p:sp>
      <p:sp>
        <p:nvSpPr>
          <p:cNvPr id="44" name="TextBox 44"/>
          <p:cNvSpPr txBox="1"/>
          <p:nvPr/>
        </p:nvSpPr>
        <p:spPr>
          <a:xfrm>
            <a:off x="1028700" y="7030380"/>
            <a:ext cx="4321019" cy="1168816"/>
          </a:xfrm>
          <a:prstGeom prst="rect">
            <a:avLst/>
          </a:prstGeom>
        </p:spPr>
        <p:txBody>
          <a:bodyPr lIns="44018" tIns="44018" rIns="44018" bIns="44018" rtlCol="0" anchor="ctr"/>
          <a:lstStyle/>
          <a:p>
            <a:pPr algn="ctr">
              <a:lnSpc>
                <a:spcPts val="2660"/>
              </a:lnSpc>
            </a:pPr>
            <a:endParaRPr/>
          </a:p>
        </p:txBody>
      </p:sp>
      <p:sp>
        <p:nvSpPr>
          <p:cNvPr id="59" name="AutoShape 59"/>
          <p:cNvSpPr/>
          <p:nvPr/>
        </p:nvSpPr>
        <p:spPr>
          <a:xfrm flipV="1">
            <a:off x="0" y="9446421"/>
            <a:ext cx="16646608" cy="0"/>
          </a:xfrm>
          <a:prstGeom prst="line">
            <a:avLst/>
          </a:prstGeom>
          <a:ln w="25400" cap="flat">
            <a:solidFill>
              <a:srgbClr val="6AAF4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/>
          </a:p>
        </p:txBody>
      </p:sp>
      <p:sp>
        <p:nvSpPr>
          <p:cNvPr id="60" name="TextBox 60"/>
          <p:cNvSpPr txBox="1"/>
          <p:nvPr/>
        </p:nvSpPr>
        <p:spPr>
          <a:xfrm>
            <a:off x="16646608" y="9215438"/>
            <a:ext cx="612692" cy="432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79"/>
              </a:lnSpc>
            </a:pPr>
            <a:r>
              <a:rPr lang="en-US" sz="2485" dirty="0">
                <a:solidFill>
                  <a:srgbClr val="6AAF44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</a:rPr>
              <a:t>13</a:t>
            </a:r>
          </a:p>
        </p:txBody>
      </p:sp>
      <p:sp>
        <p:nvSpPr>
          <p:cNvPr id="77" name="TextBox 28">
            <a:extLst>
              <a:ext uri="{FF2B5EF4-FFF2-40B4-BE49-F238E27FC236}">
                <a16:creationId xmlns:a16="http://schemas.microsoft.com/office/drawing/2014/main" id="{BC246FF6-9E00-D53A-7BA0-68DB8FE8346F}"/>
              </a:ext>
            </a:extLst>
          </p:cNvPr>
          <p:cNvSpPr txBox="1"/>
          <p:nvPr/>
        </p:nvSpPr>
        <p:spPr>
          <a:xfrm>
            <a:off x="2223501" y="2602587"/>
            <a:ext cx="13782382" cy="5405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696"/>
              </a:lnSpc>
              <a:spcBef>
                <a:spcPct val="0"/>
              </a:spcBef>
            </a:pPr>
            <a:r>
              <a:rPr lang="ar-SA" sz="7200" dirty="0">
                <a:solidFill>
                  <a:srgbClr val="15727A"/>
                </a:solidFill>
                <a:latin typeface="Al Qabas" pitchFamily="2" charset="-78"/>
                <a:cs typeface="Al Qabas" pitchFamily="2" charset="-78"/>
                <a:rtl/>
              </a:rPr>
              <a:t>الهيكل التنظيمي</a:t>
            </a:r>
            <a:endParaRPr lang="ar-EG" sz="7200" dirty="0">
              <a:solidFill>
                <a:srgbClr val="15727A"/>
              </a:solidFill>
              <a:latin typeface="Al Qabas" pitchFamily="2" charset="-78"/>
              <a:cs typeface="Al Qabas" pitchFamily="2" charset="-78"/>
              <a:sym typeface="Al Qabas"/>
              <a:rtl/>
            </a:endParaRPr>
          </a:p>
        </p:txBody>
      </p:sp>
      <p:sp>
        <p:nvSpPr>
          <p:cNvPr id="7" name="TextBox 12">
            <a:extLst>
              <a:ext uri="{FF2B5EF4-FFF2-40B4-BE49-F238E27FC236}">
                <a16:creationId xmlns:a16="http://schemas.microsoft.com/office/drawing/2014/main" id="{D4C55B4A-4687-6A99-941F-71E33B0F83FC}"/>
              </a:ext>
            </a:extLst>
          </p:cNvPr>
          <p:cNvSpPr txBox="1"/>
          <p:nvPr/>
        </p:nvSpPr>
        <p:spPr>
          <a:xfrm>
            <a:off x="9114692" y="1078666"/>
            <a:ext cx="8517959" cy="699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132"/>
              </a:lnSpc>
            </a:pPr>
            <a:r>
              <a:rPr lang="ar-EG" sz="4380" b="1" dirty="0">
                <a:solidFill>
                  <a:srgbClr val="6AAF44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 Bold"/>
                <a:rtl/>
              </a:rPr>
              <a:t>فـــــــــريق العمـــــــــــــل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FC560DE6-B614-CC76-68BC-03720CDA6C44}"/>
              </a:ext>
            </a:extLst>
          </p:cNvPr>
          <p:cNvSpPr/>
          <p:nvPr/>
        </p:nvSpPr>
        <p:spPr>
          <a:xfrm>
            <a:off x="17907000" y="847750"/>
            <a:ext cx="394858" cy="1171550"/>
          </a:xfrm>
          <a:prstGeom prst="rect">
            <a:avLst/>
          </a:prstGeom>
          <a:solidFill>
            <a:srgbClr val="6AAF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1" eaLnBrk="1" latinLnBrk="0" hangingPunct="1"/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6AAF44">
                <a:alpha val="100000"/>
              </a:srgbClr>
            </a:gs>
            <a:gs pos="100000">
              <a:srgbClr val="15727A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4924" b="-42852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1000"/>
            </a:blip>
            <a:stretch>
              <a:fillRect l="-2857" t="-7849" b="-13293"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8288000" cy="10287000"/>
            <a:chOff x="0" y="0"/>
            <a:chExt cx="5621347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621347" cy="2709333"/>
            </a:xfrm>
            <a:custGeom>
              <a:avLst/>
              <a:gdLst/>
              <a:ahLst/>
              <a:cxnLst/>
              <a:rect l="l" t="t" r="r" b="b"/>
              <a:pathLst>
                <a:path w="5621347" h="2709333">
                  <a:moveTo>
                    <a:pt x="0" y="0"/>
                  </a:moveTo>
                  <a:lnTo>
                    <a:pt x="5621347" y="0"/>
                  </a:lnTo>
                  <a:lnTo>
                    <a:pt x="562134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6AAF44">
                    <a:alpha val="10500"/>
                  </a:srgbClr>
                </a:gs>
                <a:gs pos="100000">
                  <a:srgbClr val="15727A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5621347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5400000">
            <a:off x="15881217" y="6111943"/>
            <a:ext cx="1372416" cy="1372416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9151" tIns="49151" rIns="49151" bIns="49151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AutoShape 12"/>
          <p:cNvSpPr/>
          <p:nvPr/>
        </p:nvSpPr>
        <p:spPr>
          <a:xfrm flipV="1">
            <a:off x="0" y="9446421"/>
            <a:ext cx="16646608" cy="0"/>
          </a:xfrm>
          <a:prstGeom prst="line">
            <a:avLst/>
          </a:prstGeom>
          <a:ln w="25400" cap="flat">
            <a:solidFill>
              <a:srgbClr val="FBFBF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/>
          </a:p>
        </p:txBody>
      </p:sp>
      <p:sp>
        <p:nvSpPr>
          <p:cNvPr id="13" name="TextBox 13"/>
          <p:cNvSpPr txBox="1"/>
          <p:nvPr/>
        </p:nvSpPr>
        <p:spPr>
          <a:xfrm>
            <a:off x="16646608" y="9215438"/>
            <a:ext cx="612692" cy="432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79"/>
              </a:lnSpc>
            </a:pPr>
            <a:r>
              <a:rPr lang="en-US" sz="2485" dirty="0">
                <a:solidFill>
                  <a:srgbClr val="FBFBFB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</a:rPr>
              <a:t>06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829800" y="8147643"/>
            <a:ext cx="7423833" cy="5866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>
              <a:lnSpc>
                <a:spcPts val="4511"/>
              </a:lnSpc>
            </a:pPr>
            <a:r>
              <a:rPr lang="ar-EG" sz="6000" b="1" dirty="0" err="1">
                <a:solidFill>
                  <a:srgbClr val="FBFBFB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نظ</a:t>
            </a:r>
            <a:r>
              <a:rPr lang="ar-EG" sz="6000" b="1" dirty="0">
                <a:solidFill>
                  <a:srgbClr val="FBFBFB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ـــــــ</a:t>
            </a:r>
            <a:r>
              <a:rPr lang="ar-SA" sz="6000" b="1" dirty="0">
                <a:solidFill>
                  <a:srgbClr val="FBFBFB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ـــــ</a:t>
            </a:r>
            <a:r>
              <a:rPr lang="ar-EG" sz="6000" b="1" dirty="0">
                <a:solidFill>
                  <a:srgbClr val="FBFBFB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ــ</a:t>
            </a:r>
            <a:r>
              <a:rPr lang="ar-EG" sz="6000" b="1" dirty="0" err="1">
                <a:solidFill>
                  <a:srgbClr val="FBFBFB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رة</a:t>
            </a:r>
            <a:r>
              <a:rPr lang="ar-EG" sz="6000" b="1" dirty="0">
                <a:solidFill>
                  <a:srgbClr val="FBFBFB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 عامـــ</a:t>
            </a:r>
            <a:r>
              <a:rPr lang="ar-SA" sz="6000" b="1" dirty="0">
                <a:solidFill>
                  <a:srgbClr val="FBFBFB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ــــــ</a:t>
            </a:r>
            <a:r>
              <a:rPr lang="ar-EG" sz="6000" b="1" dirty="0">
                <a:solidFill>
                  <a:srgbClr val="FBFBFB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ــــــة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6074139" y="6109740"/>
            <a:ext cx="986572" cy="1211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94"/>
              </a:lnSpc>
            </a:pPr>
            <a:r>
              <a:rPr lang="en-US" sz="6000" dirty="0">
                <a:solidFill>
                  <a:srgbClr val="6AAF44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</a:rPr>
              <a:t>02</a:t>
            </a:r>
            <a:endParaRPr lang="en-US" sz="7281" dirty="0">
              <a:solidFill>
                <a:srgbClr val="6AAF44"/>
              </a:solidFill>
              <a:latin typeface="IBM Plex Sans Arabic Medium" panose="020B0603050203000203" pitchFamily="34" charset="-78"/>
              <a:ea typeface="Al Qabas"/>
              <a:cs typeface="IBM Plex Sans Arabic Medium" panose="020B0603050203000203" pitchFamily="34" charset="-78"/>
              <a:sym typeface="Al Qabas"/>
            </a:endParaRP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8740DD4E-DF31-4556-F780-1F07F8384D1F}"/>
              </a:ext>
            </a:extLst>
          </p:cNvPr>
          <p:cNvSpPr/>
          <p:nvPr/>
        </p:nvSpPr>
        <p:spPr>
          <a:xfrm>
            <a:off x="-3562289" y="5524500"/>
            <a:ext cx="8261225" cy="8313351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gradFill rotWithShape="1">
            <a:gsLst>
              <a:gs pos="0">
                <a:srgbClr val="15727A">
                  <a:alpha val="0"/>
                </a:srgbClr>
              </a:gs>
              <a:gs pos="100000">
                <a:srgbClr val="15727A">
                  <a:alpha val="18000"/>
                </a:srgbClr>
              </a:gs>
            </a:gsLst>
            <a:path path="circle">
              <a:fillToRect l="50000" t="50000" r="50000" b="50000"/>
            </a:path>
          </a:gradFill>
        </p:spPr>
        <p:txBody>
          <a:bodyPr/>
          <a:lstStyle/>
          <a:p>
            <a:endParaRPr lang="ar-SA"/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42F4D0C2-AA6F-1981-2611-633C8F593C2C}"/>
              </a:ext>
            </a:extLst>
          </p:cNvPr>
          <p:cNvSpPr/>
          <p:nvPr/>
        </p:nvSpPr>
        <p:spPr>
          <a:xfrm>
            <a:off x="15828218" y="847750"/>
            <a:ext cx="1425415" cy="1453015"/>
          </a:xfrm>
          <a:custGeom>
            <a:avLst/>
            <a:gdLst/>
            <a:ahLst/>
            <a:cxnLst/>
            <a:rect l="l" t="t" r="r" b="b"/>
            <a:pathLst>
              <a:path w="2101299" h="2141986">
                <a:moveTo>
                  <a:pt x="0" y="0"/>
                </a:moveTo>
                <a:lnTo>
                  <a:pt x="2101299" y="0"/>
                </a:lnTo>
                <a:lnTo>
                  <a:pt x="2101299" y="2141986"/>
                </a:lnTo>
                <a:lnTo>
                  <a:pt x="0" y="21419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7592" t="-34295" r="-117592" b="-50664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34924" b="-42852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sp>
        <p:nvSpPr>
          <p:cNvPr id="4" name="AutoShape 4"/>
          <p:cNvSpPr/>
          <p:nvPr/>
        </p:nvSpPr>
        <p:spPr>
          <a:xfrm flipV="1">
            <a:off x="0" y="9446422"/>
            <a:ext cx="16646608" cy="0"/>
          </a:xfrm>
          <a:prstGeom prst="line">
            <a:avLst/>
          </a:prstGeom>
          <a:ln w="25400" cap="flat">
            <a:solidFill>
              <a:srgbClr val="6AAF4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/>
          </a:p>
        </p:txBody>
      </p:sp>
      <p:sp>
        <p:nvSpPr>
          <p:cNvPr id="5" name="TextBox 5"/>
          <p:cNvSpPr txBox="1"/>
          <p:nvPr/>
        </p:nvSpPr>
        <p:spPr>
          <a:xfrm>
            <a:off x="16646608" y="9215438"/>
            <a:ext cx="612692" cy="432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79"/>
              </a:lnSpc>
            </a:pPr>
            <a:r>
              <a:rPr lang="en-US" sz="2485" dirty="0">
                <a:solidFill>
                  <a:srgbClr val="6AAF44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</a:rPr>
              <a:t>07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-1456008" y="2526161"/>
            <a:ext cx="11219845" cy="11219845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5727A">
                    <a:alpha val="0"/>
                  </a:srgbClr>
                </a:gs>
                <a:gs pos="100000">
                  <a:srgbClr val="15727A">
                    <a:alpha val="18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028700" y="847750"/>
            <a:ext cx="1425415" cy="1453015"/>
          </a:xfrm>
          <a:custGeom>
            <a:avLst/>
            <a:gdLst/>
            <a:ahLst/>
            <a:cxnLst/>
            <a:rect l="l" t="t" r="r" b="b"/>
            <a:pathLst>
              <a:path w="1425415" h="1453015">
                <a:moveTo>
                  <a:pt x="0" y="0"/>
                </a:moveTo>
                <a:lnTo>
                  <a:pt x="1425415" y="0"/>
                </a:lnTo>
                <a:lnTo>
                  <a:pt x="1425415" y="1453015"/>
                </a:lnTo>
                <a:lnTo>
                  <a:pt x="0" y="14530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7592" t="-34295" r="-117592" b="-50664"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21903" y="2572753"/>
            <a:ext cx="13462836" cy="8427287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9790213" y="3151123"/>
            <a:ext cx="7495464" cy="44345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SA" sz="2800" dirty="0">
                <a:solidFill>
                  <a:srgbClr val="15727A"/>
                </a:solidFill>
                <a:latin typeface="Al Qabas" pitchFamily="2" charset="-78"/>
                <a:cs typeface="Al Qabas" pitchFamily="2" charset="-78"/>
                <a:rtl/>
              </a:rPr>
              <a:t>يقدم هذا التقرير عرضاً لأبرز ما نفذته جمعية إرشاد خلال عام 2025 من برامج وأنشطة في مجالات الوقاية والتأهيل من المخدرات.</a:t>
            </a:r>
          </a:p>
          <a:p>
            <a:pPr algn="just" rtl="1">
              <a:lnSpc>
                <a:spcPct val="150000"/>
              </a:lnSpc>
            </a:pPr>
            <a:endParaRPr lang="ar-SA" sz="2800" dirty="0">
              <a:solidFill>
                <a:srgbClr val="15727A"/>
              </a:solidFill>
              <a:latin typeface="Al Qabas" pitchFamily="2" charset="-78"/>
              <a:cs typeface="Al Qabas" pitchFamily="2" charset="-78"/>
              <a:rtl/>
            </a:endParaRPr>
          </a:p>
          <a:p>
            <a:pPr algn="just" rtl="1">
              <a:lnSpc>
                <a:spcPct val="150000"/>
              </a:lnSpc>
            </a:pPr>
            <a:r>
              <a:rPr lang="ar-SA" sz="2800" dirty="0">
                <a:solidFill>
                  <a:srgbClr val="15727A"/>
                </a:solidFill>
                <a:latin typeface="Al Qabas" pitchFamily="2" charset="-78"/>
                <a:cs typeface="Al Qabas" pitchFamily="2" charset="-78"/>
                <a:rtl/>
              </a:rPr>
              <a:t>كما يستعرض أهم المؤشرات المرتبطة بحجم الخدمات المقدمة وعدد المستفيدين، بما يعكس جهود الجمعية خلال العام.</a:t>
            </a:r>
          </a:p>
        </p:txBody>
      </p:sp>
      <p:sp>
        <p:nvSpPr>
          <p:cNvPr id="3" name="TextBox 12">
            <a:extLst>
              <a:ext uri="{FF2B5EF4-FFF2-40B4-BE49-F238E27FC236}">
                <a16:creationId xmlns:a16="http://schemas.microsoft.com/office/drawing/2014/main" id="{22B5C1C3-71C7-48E2-1E14-BF1C8C1B53EE}"/>
              </a:ext>
            </a:extLst>
          </p:cNvPr>
          <p:cNvSpPr txBox="1"/>
          <p:nvPr/>
        </p:nvSpPr>
        <p:spPr>
          <a:xfrm>
            <a:off x="9114692" y="1078666"/>
            <a:ext cx="8517959" cy="699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132"/>
              </a:lnSpc>
            </a:pPr>
            <a:r>
              <a:rPr lang="ar-EG" sz="4380" b="1" dirty="0">
                <a:solidFill>
                  <a:srgbClr val="6AAF44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 Bold"/>
                <a:rtl/>
              </a:rPr>
              <a:t>لمحــــــــــة عن التقـــــــــريـــــــر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91B87687-96F2-E414-CDE5-DFEFC4F3007E}"/>
              </a:ext>
            </a:extLst>
          </p:cNvPr>
          <p:cNvSpPr/>
          <p:nvPr/>
        </p:nvSpPr>
        <p:spPr>
          <a:xfrm>
            <a:off x="17907000" y="847750"/>
            <a:ext cx="394858" cy="1171550"/>
          </a:xfrm>
          <a:prstGeom prst="rect">
            <a:avLst/>
          </a:prstGeom>
          <a:solidFill>
            <a:srgbClr val="6AAF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1" eaLnBrk="1" latinLnBrk="0" hangingPunct="1"/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34924" b="-42852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 dirty="0"/>
          </a:p>
        </p:txBody>
      </p:sp>
      <p:grpSp>
        <p:nvGrpSpPr>
          <p:cNvPr id="3" name="Group 3"/>
          <p:cNvGrpSpPr/>
          <p:nvPr/>
        </p:nvGrpSpPr>
        <p:grpSpPr>
          <a:xfrm>
            <a:off x="-3908643" y="-3705253"/>
            <a:ext cx="8599093" cy="8599093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5727A">
                    <a:alpha val="0"/>
                  </a:srgbClr>
                </a:gs>
                <a:gs pos="100000">
                  <a:srgbClr val="15727A">
                    <a:alpha val="19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028700" y="847750"/>
            <a:ext cx="1425415" cy="1453015"/>
          </a:xfrm>
          <a:custGeom>
            <a:avLst/>
            <a:gdLst/>
            <a:ahLst/>
            <a:cxnLst/>
            <a:rect l="l" t="t" r="r" b="b"/>
            <a:pathLst>
              <a:path w="1425415" h="1453015">
                <a:moveTo>
                  <a:pt x="0" y="0"/>
                </a:moveTo>
                <a:lnTo>
                  <a:pt x="1425415" y="0"/>
                </a:lnTo>
                <a:lnTo>
                  <a:pt x="1425415" y="1453015"/>
                </a:lnTo>
                <a:lnTo>
                  <a:pt x="0" y="14530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7592" t="-34295" r="-117592" b="-50664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" name="AutoShape 8"/>
          <p:cNvSpPr/>
          <p:nvPr/>
        </p:nvSpPr>
        <p:spPr>
          <a:xfrm>
            <a:off x="9982200" y="5461520"/>
            <a:ext cx="2920701" cy="0"/>
          </a:xfrm>
          <a:prstGeom prst="line">
            <a:avLst/>
          </a:prstGeom>
          <a:ln w="12700" cap="flat">
            <a:solidFill>
              <a:srgbClr val="80838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12235453" y="4990183"/>
            <a:ext cx="667448" cy="329552"/>
          </a:xfrm>
          <a:custGeom>
            <a:avLst/>
            <a:gdLst/>
            <a:ahLst/>
            <a:cxnLst/>
            <a:rect l="l" t="t" r="r" b="b"/>
            <a:pathLst>
              <a:path w="889931" h="439403">
                <a:moveTo>
                  <a:pt x="0" y="0"/>
                </a:moveTo>
                <a:lnTo>
                  <a:pt x="889931" y="0"/>
                </a:lnTo>
                <a:lnTo>
                  <a:pt x="889931" y="439403"/>
                </a:lnTo>
                <a:lnTo>
                  <a:pt x="0" y="4394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982200" y="5453986"/>
            <a:ext cx="2920701" cy="898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>
              <a:lnSpc>
                <a:spcPts val="3696"/>
              </a:lnSpc>
            </a:pP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عـ</a:t>
            </a:r>
            <a:r>
              <a:rPr lang="ar-SA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ـــــــ</a:t>
            </a:r>
            <a:r>
              <a:rPr lang="ar-EG" sz="2640" dirty="0" err="1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دد</a:t>
            </a: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 </a:t>
            </a:r>
            <a:r>
              <a:rPr lang="ar-EG" sz="2640" dirty="0" err="1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المستفيدي</a:t>
            </a: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</a:t>
            </a:r>
            <a:r>
              <a:rPr lang="ar-SA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ــــــــــــ</a:t>
            </a: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ــــن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617291" y="4593094"/>
            <a:ext cx="2509363" cy="7786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>
              <a:lnSpc>
                <a:spcPts val="6806"/>
              </a:lnSpc>
            </a:pPr>
            <a:r>
              <a:rPr lang="ar-EG" sz="4861" b="1" spc="48" dirty="0">
                <a:ln w="19050">
                  <a:solidFill>
                    <a:srgbClr val="0070C0"/>
                  </a:solidFill>
                </a:ln>
                <a:noFill/>
                <a:latin typeface="Al Qabas Bold" pitchFamily="2" charset="-78"/>
                <a:ea typeface="Al Qabas Bold"/>
                <a:cs typeface="Al Qabas Bold" pitchFamily="2" charset="-78"/>
                <a:sym typeface="Al Qabas Bold"/>
                <a:rtl/>
              </a:rPr>
              <a:t>+</a:t>
            </a:r>
            <a:r>
              <a:rPr lang="en-US" sz="4861" b="1" spc="48" dirty="0">
                <a:ln w="19050">
                  <a:solidFill>
                    <a:srgbClr val="0070C0"/>
                  </a:solidFill>
                </a:ln>
                <a:noFill/>
                <a:latin typeface="Al Qabas Bold" pitchFamily="2" charset="-78"/>
                <a:ea typeface="Al Qabas Bold"/>
                <a:cs typeface="Al Qabas Bold" pitchFamily="2" charset="-78"/>
                <a:sym typeface="Al Qabas Bold"/>
              </a:rPr>
              <a:t>12,000</a:t>
            </a:r>
          </a:p>
        </p:txBody>
      </p:sp>
      <p:sp>
        <p:nvSpPr>
          <p:cNvPr id="13" name="AutoShape 13"/>
          <p:cNvSpPr/>
          <p:nvPr/>
        </p:nvSpPr>
        <p:spPr>
          <a:xfrm>
            <a:off x="5257800" y="5464087"/>
            <a:ext cx="2509362" cy="0"/>
          </a:xfrm>
          <a:prstGeom prst="line">
            <a:avLst/>
          </a:prstGeom>
          <a:ln w="12700" cap="flat">
            <a:solidFill>
              <a:srgbClr val="80838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7135279" y="4808140"/>
            <a:ext cx="572992" cy="572992"/>
          </a:xfrm>
          <a:custGeom>
            <a:avLst/>
            <a:gdLst/>
            <a:ahLst/>
            <a:cxnLst/>
            <a:rect l="l" t="t" r="r" b="b"/>
            <a:pathLst>
              <a:path w="763989" h="763989">
                <a:moveTo>
                  <a:pt x="0" y="0"/>
                </a:moveTo>
                <a:lnTo>
                  <a:pt x="763989" y="0"/>
                </a:lnTo>
                <a:lnTo>
                  <a:pt x="763989" y="763989"/>
                </a:lnTo>
                <a:lnTo>
                  <a:pt x="0" y="7639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5257799" y="5456552"/>
            <a:ext cx="2509363" cy="898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>
              <a:lnSpc>
                <a:spcPts val="3696"/>
              </a:lnSpc>
            </a:pPr>
            <a:r>
              <a:rPr lang="ar-SA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البرامــــــــج المنفــــــــــــــــذة</a:t>
            </a:r>
            <a:endParaRPr lang="ar-EG" sz="2640" dirty="0">
              <a:solidFill>
                <a:srgbClr val="6AAF44"/>
              </a:solidFill>
              <a:latin typeface="Al Qabas" pitchFamily="2" charset="-78"/>
              <a:ea typeface="Al Qabas"/>
              <a:cs typeface="Al Qabas" pitchFamily="2" charset="-78"/>
              <a:sym typeface="Al Qabas"/>
              <a:rtl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5285833" y="4593094"/>
            <a:ext cx="1739491" cy="7786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6806"/>
              </a:lnSpc>
            </a:pPr>
            <a:r>
              <a:rPr lang="en-US" sz="4861" b="1" spc="48" dirty="0">
                <a:ln w="19050">
                  <a:solidFill>
                    <a:srgbClr val="0070C0"/>
                  </a:solidFill>
                </a:ln>
                <a:noFill/>
                <a:latin typeface="Al Qabas Bold" pitchFamily="2" charset="-78"/>
                <a:ea typeface="Al Qabas Bold"/>
                <a:cs typeface="Al Qabas Bold" pitchFamily="2" charset="-78"/>
                <a:sym typeface="Al Qabas Bold"/>
              </a:rPr>
              <a:t>7</a:t>
            </a:r>
          </a:p>
        </p:txBody>
      </p:sp>
      <p:grpSp>
        <p:nvGrpSpPr>
          <p:cNvPr id="18" name="Group 18"/>
          <p:cNvGrpSpPr/>
          <p:nvPr/>
        </p:nvGrpSpPr>
        <p:grpSpPr>
          <a:xfrm rot="16200000">
            <a:off x="15379827" y="7004704"/>
            <a:ext cx="2999737" cy="759208"/>
            <a:chOff x="0" y="0"/>
            <a:chExt cx="966270" cy="24455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66270" cy="244555"/>
            </a:xfrm>
            <a:custGeom>
              <a:avLst/>
              <a:gdLst/>
              <a:ahLst/>
              <a:cxnLst/>
              <a:rect l="l" t="t" r="r" b="b"/>
              <a:pathLst>
                <a:path w="966270" h="244555">
                  <a:moveTo>
                    <a:pt x="122277" y="0"/>
                  </a:moveTo>
                  <a:lnTo>
                    <a:pt x="843993" y="0"/>
                  </a:lnTo>
                  <a:cubicBezTo>
                    <a:pt x="876423" y="0"/>
                    <a:pt x="907525" y="12883"/>
                    <a:pt x="930456" y="35814"/>
                  </a:cubicBezTo>
                  <a:cubicBezTo>
                    <a:pt x="953388" y="58746"/>
                    <a:pt x="966270" y="89847"/>
                    <a:pt x="966270" y="122277"/>
                  </a:cubicBezTo>
                  <a:lnTo>
                    <a:pt x="966270" y="122277"/>
                  </a:lnTo>
                  <a:cubicBezTo>
                    <a:pt x="966270" y="154708"/>
                    <a:pt x="953388" y="185809"/>
                    <a:pt x="930456" y="208741"/>
                  </a:cubicBezTo>
                  <a:cubicBezTo>
                    <a:pt x="907525" y="231672"/>
                    <a:pt x="876423" y="244555"/>
                    <a:pt x="843993" y="244555"/>
                  </a:cubicBezTo>
                  <a:lnTo>
                    <a:pt x="122277" y="244555"/>
                  </a:lnTo>
                  <a:cubicBezTo>
                    <a:pt x="89847" y="244555"/>
                    <a:pt x="58746" y="231672"/>
                    <a:pt x="35814" y="208741"/>
                  </a:cubicBezTo>
                  <a:cubicBezTo>
                    <a:pt x="12883" y="185809"/>
                    <a:pt x="0" y="154708"/>
                    <a:pt x="0" y="122277"/>
                  </a:cubicBezTo>
                  <a:lnTo>
                    <a:pt x="0" y="122277"/>
                  </a:lnTo>
                  <a:cubicBezTo>
                    <a:pt x="0" y="89847"/>
                    <a:pt x="12883" y="58746"/>
                    <a:pt x="35814" y="35814"/>
                  </a:cubicBezTo>
                  <a:cubicBezTo>
                    <a:pt x="58746" y="12883"/>
                    <a:pt x="89847" y="0"/>
                    <a:pt x="122277" y="0"/>
                  </a:cubicBezTo>
                  <a:close/>
                </a:path>
              </a:pathLst>
            </a:custGeom>
            <a:solidFill>
              <a:srgbClr val="CEE2D1"/>
            </a:solidFill>
          </p:spPr>
          <p:txBody>
            <a:bodyPr/>
            <a:lstStyle/>
            <a:p>
              <a:endParaRPr lang="ar-SA">
                <a:latin typeface="Al Qabas" pitchFamily="2" charset="-78"/>
                <a:cs typeface="Al Qabas" pitchFamily="2" charset="-78"/>
              </a:endParaRP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966270" cy="292180"/>
            </a:xfrm>
            <a:prstGeom prst="rect">
              <a:avLst/>
            </a:prstGeom>
          </p:spPr>
          <p:txBody>
            <a:bodyPr lIns="41536" tIns="41536" rIns="41536" bIns="41536" rtlCol="0" anchor="ctr"/>
            <a:lstStyle/>
            <a:p>
              <a:pPr algn="ctr">
                <a:lnSpc>
                  <a:spcPts val="3696"/>
                </a:lnSpc>
              </a:pPr>
              <a:endParaRPr>
                <a:latin typeface="Al Qabas" pitchFamily="2" charset="-78"/>
                <a:cs typeface="Al Qabas" pitchFamily="2" charset="-78"/>
              </a:endParaRPr>
            </a:p>
          </p:txBody>
        </p:sp>
      </p:grpSp>
      <p:sp>
        <p:nvSpPr>
          <p:cNvPr id="21" name="TextBox 21"/>
          <p:cNvSpPr txBox="1"/>
          <p:nvPr/>
        </p:nvSpPr>
        <p:spPr>
          <a:xfrm rot="16200000">
            <a:off x="15592395" y="7220820"/>
            <a:ext cx="2550085" cy="4580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>
              <a:lnSpc>
                <a:spcPts val="4008"/>
              </a:lnSpc>
            </a:pPr>
            <a:r>
              <a:rPr lang="ar-EG" sz="2862" dirty="0">
                <a:solidFill>
                  <a:srgbClr val="15727A"/>
                </a:solidFill>
                <a:latin typeface="Al Qabas" pitchFamily="2" charset="-78"/>
                <a:ea typeface="Al Qabas Bold"/>
                <a:cs typeface="Al Qabas" pitchFamily="2" charset="-78"/>
                <a:sym typeface="Al Qabas Bold"/>
                <a:rtl/>
              </a:rPr>
              <a:t>إحصائيات الزيارات</a:t>
            </a:r>
          </a:p>
        </p:txBody>
      </p:sp>
      <p:sp>
        <p:nvSpPr>
          <p:cNvPr id="23" name="AutoShape 23"/>
          <p:cNvSpPr/>
          <p:nvPr/>
        </p:nvSpPr>
        <p:spPr>
          <a:xfrm>
            <a:off x="13423227" y="7707810"/>
            <a:ext cx="2451901" cy="0"/>
          </a:xfrm>
          <a:prstGeom prst="line">
            <a:avLst/>
          </a:prstGeom>
          <a:ln w="12700" cap="flat">
            <a:solidFill>
              <a:srgbClr val="80838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24" name="Freeform 24"/>
          <p:cNvSpPr/>
          <p:nvPr/>
        </p:nvSpPr>
        <p:spPr>
          <a:xfrm>
            <a:off x="15292402" y="6997553"/>
            <a:ext cx="583319" cy="633183"/>
          </a:xfrm>
          <a:custGeom>
            <a:avLst/>
            <a:gdLst/>
            <a:ahLst/>
            <a:cxnLst/>
            <a:rect l="l" t="t" r="r" b="b"/>
            <a:pathLst>
              <a:path w="777759" h="844243">
                <a:moveTo>
                  <a:pt x="0" y="0"/>
                </a:moveTo>
                <a:lnTo>
                  <a:pt x="777758" y="0"/>
                </a:lnTo>
                <a:lnTo>
                  <a:pt x="777758" y="844243"/>
                </a:lnTo>
                <a:lnTo>
                  <a:pt x="0" y="84424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3423227" y="7700276"/>
            <a:ext cx="2451901" cy="898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3696"/>
              </a:lnSpc>
            </a:pPr>
            <a:r>
              <a:rPr lang="ar-EG" sz="2640" dirty="0" err="1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الجه</a:t>
            </a:r>
            <a:r>
              <a:rPr lang="ar-SA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</a:t>
            </a: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ات الحكومي</a:t>
            </a:r>
            <a:r>
              <a:rPr lang="ar-SA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</a:t>
            </a: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ة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3423227" y="6839384"/>
            <a:ext cx="1678675" cy="77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806"/>
              </a:lnSpc>
            </a:pPr>
            <a:r>
              <a:rPr lang="en-US" sz="4861" b="1" spc="48" dirty="0">
                <a:ln w="19050">
                  <a:solidFill>
                    <a:srgbClr val="0070C0"/>
                  </a:solidFill>
                </a:ln>
                <a:noFill/>
                <a:latin typeface="Al Qabas Bold" pitchFamily="2" charset="-78"/>
                <a:ea typeface="Al Qabas Bold"/>
                <a:cs typeface="Al Qabas Bold" pitchFamily="2" charset="-78"/>
                <a:sym typeface="Al Qabas Bold"/>
              </a:rPr>
              <a:t>7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212943" y="1104900"/>
            <a:ext cx="10216881" cy="709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6132"/>
              </a:lnSpc>
            </a:pPr>
            <a:r>
              <a:rPr lang="ar-EG" sz="4800" b="1" dirty="0">
                <a:solidFill>
                  <a:srgbClr val="6AAF44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 Bold"/>
                <a:rtl/>
              </a:rPr>
              <a:t>ملخــــص الأداء والنتائــــــج لعــام </a:t>
            </a:r>
            <a:r>
              <a:rPr lang="en-US" sz="4800" b="1" dirty="0">
                <a:solidFill>
                  <a:srgbClr val="6AAF44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 Bold"/>
              </a:rPr>
              <a:t>٢٠٢٥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633624" y="2901051"/>
            <a:ext cx="15020751" cy="931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696"/>
              </a:lnSpc>
            </a:pPr>
            <a:r>
              <a:rPr lang="ar-EG" sz="264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يعرض هذا الملخص أبرز مؤشرات الأداء والنتائج المحققة خلال عام </a:t>
            </a:r>
            <a:r>
              <a:rPr lang="en-US" sz="264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</a:rPr>
              <a:t>2025</a:t>
            </a:r>
            <a:r>
              <a:rPr lang="ar-EG" sz="264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، من خلال استعراض أهم الأرقام الإحصائية التي تعكس أثر برامج الجمعية:</a:t>
            </a:r>
          </a:p>
        </p:txBody>
      </p:sp>
      <p:sp>
        <p:nvSpPr>
          <p:cNvPr id="30" name="AutoShape 30"/>
          <p:cNvSpPr/>
          <p:nvPr/>
        </p:nvSpPr>
        <p:spPr>
          <a:xfrm>
            <a:off x="9695001" y="7707810"/>
            <a:ext cx="2451901" cy="0"/>
          </a:xfrm>
          <a:prstGeom prst="line">
            <a:avLst/>
          </a:prstGeom>
          <a:ln w="12700" cap="flat">
            <a:solidFill>
              <a:srgbClr val="80838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31" name="Freeform 31"/>
          <p:cNvSpPr/>
          <p:nvPr/>
        </p:nvSpPr>
        <p:spPr>
          <a:xfrm>
            <a:off x="11563583" y="7047416"/>
            <a:ext cx="583319" cy="583319"/>
          </a:xfrm>
          <a:custGeom>
            <a:avLst/>
            <a:gdLst/>
            <a:ahLst/>
            <a:cxnLst/>
            <a:rect l="l" t="t" r="r" b="b"/>
            <a:pathLst>
              <a:path w="777759" h="777759">
                <a:moveTo>
                  <a:pt x="0" y="0"/>
                </a:moveTo>
                <a:lnTo>
                  <a:pt x="777758" y="0"/>
                </a:lnTo>
                <a:lnTo>
                  <a:pt x="777758" y="777759"/>
                </a:lnTo>
                <a:lnTo>
                  <a:pt x="0" y="77775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9695001" y="7700276"/>
            <a:ext cx="2451901" cy="898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3696"/>
              </a:lnSpc>
            </a:pPr>
            <a:r>
              <a:rPr lang="ar-EG" sz="2640" dirty="0" err="1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الجه</a:t>
            </a: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</a:t>
            </a:r>
            <a:r>
              <a:rPr lang="ar-SA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</a:t>
            </a: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ات الصحيـ</a:t>
            </a:r>
            <a:r>
              <a:rPr lang="ar-SA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</a:t>
            </a: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ـــة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9695001" y="6839384"/>
            <a:ext cx="1678675" cy="77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806"/>
              </a:lnSpc>
            </a:pPr>
            <a:r>
              <a:rPr lang="en-US" sz="4861" b="1" spc="48" dirty="0">
                <a:ln w="19050">
                  <a:solidFill>
                    <a:srgbClr val="0070C0"/>
                  </a:solidFill>
                </a:ln>
                <a:noFill/>
                <a:latin typeface="Al Qabas Bold" pitchFamily="2" charset="-78"/>
                <a:ea typeface="Al Qabas Bold"/>
                <a:cs typeface="Al Qabas Bold" pitchFamily="2" charset="-78"/>
                <a:sym typeface="Al Qabas Bold"/>
              </a:rPr>
              <a:t>2</a:t>
            </a:r>
          </a:p>
        </p:txBody>
      </p:sp>
      <p:sp>
        <p:nvSpPr>
          <p:cNvPr id="35" name="AutoShape 35"/>
          <p:cNvSpPr/>
          <p:nvPr/>
        </p:nvSpPr>
        <p:spPr>
          <a:xfrm>
            <a:off x="5966775" y="7707810"/>
            <a:ext cx="2451901" cy="0"/>
          </a:xfrm>
          <a:prstGeom prst="line">
            <a:avLst/>
          </a:prstGeom>
          <a:ln w="12700" cap="flat">
            <a:solidFill>
              <a:srgbClr val="80838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36" name="Freeform 36"/>
          <p:cNvSpPr/>
          <p:nvPr/>
        </p:nvSpPr>
        <p:spPr>
          <a:xfrm>
            <a:off x="7645450" y="7045983"/>
            <a:ext cx="773227" cy="584753"/>
          </a:xfrm>
          <a:custGeom>
            <a:avLst/>
            <a:gdLst/>
            <a:ahLst/>
            <a:cxnLst/>
            <a:rect l="l" t="t" r="r" b="b"/>
            <a:pathLst>
              <a:path w="1030969" h="779670">
                <a:moveTo>
                  <a:pt x="0" y="0"/>
                </a:moveTo>
                <a:lnTo>
                  <a:pt x="1030968" y="0"/>
                </a:lnTo>
                <a:lnTo>
                  <a:pt x="1030968" y="779670"/>
                </a:lnTo>
                <a:lnTo>
                  <a:pt x="0" y="77967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5966775" y="7700276"/>
            <a:ext cx="2451901" cy="898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3696"/>
              </a:lnSpc>
            </a:pPr>
            <a:r>
              <a:rPr lang="ar-EG" sz="2640" dirty="0" err="1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الجه</a:t>
            </a:r>
            <a:r>
              <a:rPr lang="ar-SA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</a:t>
            </a: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ات التعليمي</a:t>
            </a:r>
            <a:r>
              <a:rPr lang="ar-SA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</a:t>
            </a: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ة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5966775" y="6839384"/>
            <a:ext cx="1488175" cy="77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806"/>
              </a:lnSpc>
            </a:pPr>
            <a:r>
              <a:rPr lang="en-US" sz="4861" b="1" spc="48" dirty="0">
                <a:ln w="19050">
                  <a:solidFill>
                    <a:srgbClr val="0070C0"/>
                  </a:solidFill>
                </a:ln>
                <a:noFill/>
                <a:latin typeface="Al Qabas Bold" pitchFamily="2" charset="-78"/>
                <a:ea typeface="Al Qabas Bold"/>
                <a:cs typeface="Al Qabas Bold" pitchFamily="2" charset="-78"/>
                <a:sym typeface="Al Qabas Bold"/>
              </a:rPr>
              <a:t>6</a:t>
            </a:r>
          </a:p>
        </p:txBody>
      </p:sp>
      <p:sp>
        <p:nvSpPr>
          <p:cNvPr id="40" name="AutoShape 40"/>
          <p:cNvSpPr/>
          <p:nvPr/>
        </p:nvSpPr>
        <p:spPr>
          <a:xfrm>
            <a:off x="2238549" y="7707810"/>
            <a:ext cx="2451901" cy="0"/>
          </a:xfrm>
          <a:prstGeom prst="line">
            <a:avLst/>
          </a:prstGeom>
          <a:ln w="12700" cap="flat">
            <a:solidFill>
              <a:srgbClr val="80838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41" name="Freeform 41"/>
          <p:cNvSpPr/>
          <p:nvPr/>
        </p:nvSpPr>
        <p:spPr>
          <a:xfrm>
            <a:off x="4107131" y="7067567"/>
            <a:ext cx="583319" cy="563168"/>
          </a:xfrm>
          <a:custGeom>
            <a:avLst/>
            <a:gdLst/>
            <a:ahLst/>
            <a:cxnLst/>
            <a:rect l="l" t="t" r="r" b="b"/>
            <a:pathLst>
              <a:path w="777759" h="750891">
                <a:moveTo>
                  <a:pt x="0" y="0"/>
                </a:moveTo>
                <a:lnTo>
                  <a:pt x="777758" y="0"/>
                </a:lnTo>
                <a:lnTo>
                  <a:pt x="777758" y="750891"/>
                </a:lnTo>
                <a:lnTo>
                  <a:pt x="0" y="75089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2238549" y="7700276"/>
            <a:ext cx="2451901" cy="898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3696"/>
              </a:lnSpc>
            </a:pP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الجمعـيــات</a:t>
            </a:r>
            <a:r>
              <a:rPr lang="ar-SA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 الخيريـــة</a:t>
            </a:r>
            <a:endParaRPr lang="ar-EG" sz="2640" dirty="0">
              <a:solidFill>
                <a:srgbClr val="6AAF44"/>
              </a:solidFill>
              <a:latin typeface="Al Qabas" pitchFamily="2" charset="-78"/>
              <a:ea typeface="Al Qabas"/>
              <a:cs typeface="Al Qabas" pitchFamily="2" charset="-78"/>
              <a:sym typeface="Al Qabas"/>
              <a:rtl/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2238549" y="6839384"/>
            <a:ext cx="1678675" cy="77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806"/>
              </a:lnSpc>
            </a:pPr>
            <a:r>
              <a:rPr lang="en-US" sz="4861" b="1" spc="48" dirty="0">
                <a:ln w="19050">
                  <a:solidFill>
                    <a:srgbClr val="0070C0"/>
                  </a:solidFill>
                </a:ln>
                <a:noFill/>
                <a:latin typeface="Al Qabas Bold" pitchFamily="2" charset="-78"/>
                <a:ea typeface="Al Qabas Bold"/>
                <a:cs typeface="Al Qabas Bold" pitchFamily="2" charset="-78"/>
                <a:sym typeface="Al Qabas Bold"/>
              </a:rPr>
              <a:t>7</a:t>
            </a:r>
          </a:p>
        </p:txBody>
      </p:sp>
      <p:sp>
        <p:nvSpPr>
          <p:cNvPr id="45" name="AutoShape 45"/>
          <p:cNvSpPr/>
          <p:nvPr/>
        </p:nvSpPr>
        <p:spPr>
          <a:xfrm flipV="1">
            <a:off x="0" y="9446421"/>
            <a:ext cx="16646608" cy="0"/>
          </a:xfrm>
          <a:prstGeom prst="line">
            <a:avLst/>
          </a:prstGeom>
          <a:ln w="25400" cap="flat">
            <a:solidFill>
              <a:srgbClr val="6AAF4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/>
          </a:p>
        </p:txBody>
      </p:sp>
      <p:sp>
        <p:nvSpPr>
          <p:cNvPr id="46" name="TextBox 46"/>
          <p:cNvSpPr txBox="1"/>
          <p:nvPr/>
        </p:nvSpPr>
        <p:spPr>
          <a:xfrm>
            <a:off x="16646608" y="9215438"/>
            <a:ext cx="612692" cy="432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79"/>
              </a:lnSpc>
            </a:pPr>
            <a:r>
              <a:rPr lang="en-US" sz="2485" dirty="0">
                <a:solidFill>
                  <a:srgbClr val="6AAF44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</a:rPr>
              <a:t>08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6AAF44">
                <a:alpha val="100000"/>
              </a:srgbClr>
            </a:gs>
            <a:gs pos="100000">
              <a:srgbClr val="15727A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4924" b="-42852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905" b="-9613"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8288000" cy="10287000"/>
            <a:chOff x="0" y="0"/>
            <a:chExt cx="5621347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621347" cy="2709333"/>
            </a:xfrm>
            <a:custGeom>
              <a:avLst/>
              <a:gdLst/>
              <a:ahLst/>
              <a:cxnLst/>
              <a:rect l="l" t="t" r="r" b="b"/>
              <a:pathLst>
                <a:path w="5621347" h="2709333">
                  <a:moveTo>
                    <a:pt x="0" y="0"/>
                  </a:moveTo>
                  <a:lnTo>
                    <a:pt x="5621347" y="0"/>
                  </a:lnTo>
                  <a:lnTo>
                    <a:pt x="562134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6AAF44">
                    <a:alpha val="10500"/>
                  </a:srgbClr>
                </a:gs>
                <a:gs pos="100000">
                  <a:srgbClr val="15727A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5621347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AutoShape 12"/>
          <p:cNvSpPr/>
          <p:nvPr/>
        </p:nvSpPr>
        <p:spPr>
          <a:xfrm flipV="1">
            <a:off x="0" y="9446421"/>
            <a:ext cx="16646608" cy="0"/>
          </a:xfrm>
          <a:prstGeom prst="line">
            <a:avLst/>
          </a:prstGeom>
          <a:ln w="25400" cap="flat">
            <a:solidFill>
              <a:srgbClr val="FBFBF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/>
          </a:p>
        </p:txBody>
      </p:sp>
      <p:sp>
        <p:nvSpPr>
          <p:cNvPr id="13" name="TextBox 13"/>
          <p:cNvSpPr txBox="1"/>
          <p:nvPr/>
        </p:nvSpPr>
        <p:spPr>
          <a:xfrm>
            <a:off x="16646608" y="9215438"/>
            <a:ext cx="612692" cy="432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79"/>
              </a:lnSpc>
            </a:pPr>
            <a:r>
              <a:rPr lang="en-US" sz="2485" dirty="0">
                <a:solidFill>
                  <a:srgbClr val="FBFBFB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</a:rPr>
              <a:t>14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4B8DF989-E018-F61B-6A1F-B3145B72DF12}"/>
              </a:ext>
            </a:extLst>
          </p:cNvPr>
          <p:cNvSpPr/>
          <p:nvPr/>
        </p:nvSpPr>
        <p:spPr>
          <a:xfrm>
            <a:off x="-3562289" y="5524500"/>
            <a:ext cx="8261225" cy="8313351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gradFill rotWithShape="1">
            <a:gsLst>
              <a:gs pos="0">
                <a:srgbClr val="15727A">
                  <a:alpha val="0"/>
                </a:srgbClr>
              </a:gs>
              <a:gs pos="100000">
                <a:srgbClr val="15727A">
                  <a:alpha val="18000"/>
                </a:srgbClr>
              </a:gs>
            </a:gsLst>
            <a:path path="circle">
              <a:fillToRect l="50000" t="50000" r="50000" b="50000"/>
            </a:path>
          </a:gradFill>
        </p:spPr>
        <p:txBody>
          <a:bodyPr/>
          <a:lstStyle/>
          <a:p>
            <a:endParaRPr lang="ar-SA"/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76DD4D3D-B0F6-1056-0CCD-A60FB82D1CE4}"/>
              </a:ext>
            </a:extLst>
          </p:cNvPr>
          <p:cNvSpPr/>
          <p:nvPr/>
        </p:nvSpPr>
        <p:spPr>
          <a:xfrm>
            <a:off x="15828218" y="847750"/>
            <a:ext cx="1425415" cy="1453015"/>
          </a:xfrm>
          <a:custGeom>
            <a:avLst/>
            <a:gdLst/>
            <a:ahLst/>
            <a:cxnLst/>
            <a:rect l="l" t="t" r="r" b="b"/>
            <a:pathLst>
              <a:path w="2101299" h="2141986">
                <a:moveTo>
                  <a:pt x="0" y="0"/>
                </a:moveTo>
                <a:lnTo>
                  <a:pt x="2101299" y="0"/>
                </a:lnTo>
                <a:lnTo>
                  <a:pt x="2101299" y="2141986"/>
                </a:lnTo>
                <a:lnTo>
                  <a:pt x="0" y="21419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7592" t="-34295" r="-117592" b="-50664"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7" name="Group 8">
            <a:extLst>
              <a:ext uri="{FF2B5EF4-FFF2-40B4-BE49-F238E27FC236}">
                <a16:creationId xmlns:a16="http://schemas.microsoft.com/office/drawing/2014/main" id="{99DD2EA4-C2E8-F7A9-9DB2-4BB76D0CF3E6}"/>
              </a:ext>
            </a:extLst>
          </p:cNvPr>
          <p:cNvGrpSpPr/>
          <p:nvPr/>
        </p:nvGrpSpPr>
        <p:grpSpPr>
          <a:xfrm rot="-5400000">
            <a:off x="15881217" y="6111943"/>
            <a:ext cx="1372416" cy="1372416"/>
            <a:chOff x="0" y="0"/>
            <a:chExt cx="812800" cy="812800"/>
          </a:xfrm>
        </p:grpSpPr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D7CA52E3-42AB-C67F-6862-5898F3EB7E2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TextBox 10">
              <a:extLst>
                <a:ext uri="{FF2B5EF4-FFF2-40B4-BE49-F238E27FC236}">
                  <a16:creationId xmlns:a16="http://schemas.microsoft.com/office/drawing/2014/main" id="{9A3D9084-9F82-3A6D-AB46-1F4A7C6F1B8C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9151" tIns="49151" rIns="49151" bIns="49151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TextBox 14">
            <a:extLst>
              <a:ext uri="{FF2B5EF4-FFF2-40B4-BE49-F238E27FC236}">
                <a16:creationId xmlns:a16="http://schemas.microsoft.com/office/drawing/2014/main" id="{BFD7C6C3-F343-AEB1-3C4F-EA398AF15E56}"/>
              </a:ext>
            </a:extLst>
          </p:cNvPr>
          <p:cNvSpPr txBox="1"/>
          <p:nvPr/>
        </p:nvSpPr>
        <p:spPr>
          <a:xfrm>
            <a:off x="11957733" y="8282760"/>
            <a:ext cx="5295900" cy="5866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>
              <a:lnSpc>
                <a:spcPts val="4511"/>
              </a:lnSpc>
            </a:pPr>
            <a:r>
              <a:rPr lang="ar-EG" sz="6000" b="1" dirty="0">
                <a:solidFill>
                  <a:srgbClr val="FBFBFB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الإنجـــــــــــــازات</a:t>
            </a:r>
          </a:p>
        </p:txBody>
      </p:sp>
      <p:sp>
        <p:nvSpPr>
          <p:cNvPr id="20" name="TextBox 15">
            <a:extLst>
              <a:ext uri="{FF2B5EF4-FFF2-40B4-BE49-F238E27FC236}">
                <a16:creationId xmlns:a16="http://schemas.microsoft.com/office/drawing/2014/main" id="{7D8C0676-C0A0-7CF4-8421-D070E9CC4CCE}"/>
              </a:ext>
            </a:extLst>
          </p:cNvPr>
          <p:cNvSpPr txBox="1"/>
          <p:nvPr/>
        </p:nvSpPr>
        <p:spPr>
          <a:xfrm>
            <a:off x="16074139" y="6109740"/>
            <a:ext cx="986572" cy="1211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94"/>
              </a:lnSpc>
            </a:pPr>
            <a:r>
              <a:rPr lang="en-US" sz="6000" dirty="0">
                <a:solidFill>
                  <a:srgbClr val="6AAF44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</a:rPr>
              <a:t>03</a:t>
            </a:r>
            <a:endParaRPr lang="en-US" sz="7281" dirty="0">
              <a:solidFill>
                <a:srgbClr val="6AAF44"/>
              </a:solidFill>
              <a:latin typeface="IBM Plex Sans Arabic Medium" panose="020B0603050203000203" pitchFamily="34" charset="-78"/>
              <a:ea typeface="Al Qabas"/>
              <a:cs typeface="IBM Plex Sans Arabic Medium" panose="020B0603050203000203" pitchFamily="34" charset="-78"/>
              <a:sym typeface="Al Qaba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 t="-34924" b="-42852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 dirty="0"/>
          </a:p>
        </p:txBody>
      </p:sp>
      <p:grpSp>
        <p:nvGrpSpPr>
          <p:cNvPr id="3" name="Group 3"/>
          <p:cNvGrpSpPr/>
          <p:nvPr/>
        </p:nvGrpSpPr>
        <p:grpSpPr>
          <a:xfrm>
            <a:off x="15240000" y="-2536976"/>
            <a:ext cx="5597411" cy="5597411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5727A">
                    <a:alpha val="0"/>
                  </a:srgbClr>
                </a:gs>
                <a:gs pos="100000">
                  <a:srgbClr val="15727A">
                    <a:alpha val="19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028700" y="847750"/>
            <a:ext cx="1425415" cy="1453015"/>
          </a:xfrm>
          <a:custGeom>
            <a:avLst/>
            <a:gdLst/>
            <a:ahLst/>
            <a:cxnLst/>
            <a:rect l="l" t="t" r="r" b="b"/>
            <a:pathLst>
              <a:path w="1425415" h="1453015">
                <a:moveTo>
                  <a:pt x="0" y="0"/>
                </a:moveTo>
                <a:lnTo>
                  <a:pt x="1425415" y="0"/>
                </a:lnTo>
                <a:lnTo>
                  <a:pt x="1425415" y="1453015"/>
                </a:lnTo>
                <a:lnTo>
                  <a:pt x="0" y="14530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7592" t="-34295" r="-117592" b="-50664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" name="AutoShape 8"/>
          <p:cNvSpPr/>
          <p:nvPr/>
        </p:nvSpPr>
        <p:spPr>
          <a:xfrm flipV="1">
            <a:off x="0" y="9446421"/>
            <a:ext cx="16646608" cy="0"/>
          </a:xfrm>
          <a:prstGeom prst="line">
            <a:avLst/>
          </a:prstGeom>
          <a:ln w="25400" cap="flat">
            <a:solidFill>
              <a:srgbClr val="6AAF4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6646608" y="9215438"/>
            <a:ext cx="612692" cy="432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79"/>
              </a:lnSpc>
            </a:pPr>
            <a:r>
              <a:rPr lang="en-US" sz="2485" dirty="0">
                <a:solidFill>
                  <a:srgbClr val="6AAF44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</a:rPr>
              <a:t>15</a:t>
            </a:r>
          </a:p>
        </p:txBody>
      </p:sp>
      <p:sp>
        <p:nvSpPr>
          <p:cNvPr id="12" name="Freeform 12"/>
          <p:cNvSpPr/>
          <p:nvPr/>
        </p:nvSpPr>
        <p:spPr>
          <a:xfrm>
            <a:off x="9132587" y="4487218"/>
            <a:ext cx="7508449" cy="914165"/>
          </a:xfrm>
          <a:prstGeom prst="roundRect">
            <a:avLst>
              <a:gd name="adj" fmla="val 50000"/>
            </a:avLst>
          </a:prstGeom>
          <a:solidFill>
            <a:srgbClr val="15727A"/>
          </a:solidFill>
          <a:ln cap="rnd">
            <a:noFill/>
            <a:prstDash val="solid"/>
            <a:round/>
          </a:ln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9132587" y="4395572"/>
            <a:ext cx="7508449" cy="1005811"/>
          </a:xfrm>
          <a:prstGeom prst="rect">
            <a:avLst/>
          </a:prstGeom>
        </p:spPr>
        <p:txBody>
          <a:bodyPr lIns="43907" tIns="43907" rIns="43907" bIns="43907" rtlCol="0" anchor="ctr"/>
          <a:lstStyle/>
          <a:p>
            <a:pPr algn="ctr">
              <a:lnSpc>
                <a:spcPts val="2660"/>
              </a:lnSpc>
            </a:pPr>
            <a:endParaRPr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9453049" y="4640194"/>
            <a:ext cx="6160950" cy="1116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4610"/>
              </a:lnSpc>
            </a:pPr>
            <a:r>
              <a:rPr lang="ar-SA" sz="3293" dirty="0">
                <a:solidFill>
                  <a:srgbClr val="FBFBFB"/>
                </a:solidFill>
                <a:latin typeface="Al Qabas" pitchFamily="2" charset="-78"/>
                <a:ea typeface="Al Qabas Bold"/>
                <a:cs typeface="Al Qabas" pitchFamily="2" charset="-78"/>
                <a:sym typeface="Al Qabas Bold"/>
                <a:rtl/>
              </a:rPr>
              <a:t>برنامج التعافي من الإدمان في السجن</a:t>
            </a:r>
            <a:endParaRPr lang="ar-EG" sz="3293" dirty="0">
              <a:solidFill>
                <a:srgbClr val="FBFBFB"/>
              </a:solidFill>
              <a:latin typeface="Al Qabas" pitchFamily="2" charset="-78"/>
              <a:ea typeface="Al Qabas Bold"/>
              <a:cs typeface="Al Qabas" pitchFamily="2" charset="-78"/>
              <a:sym typeface="Al Qabas Bold"/>
              <a:rtl/>
            </a:endParaRPr>
          </a:p>
        </p:txBody>
      </p:sp>
      <p:grpSp>
        <p:nvGrpSpPr>
          <p:cNvPr id="15" name="Group 15"/>
          <p:cNvGrpSpPr/>
          <p:nvPr/>
        </p:nvGrpSpPr>
        <p:grpSpPr>
          <a:xfrm>
            <a:off x="15731045" y="4487218"/>
            <a:ext cx="909991" cy="914165"/>
            <a:chOff x="0" y="0"/>
            <a:chExt cx="214593" cy="21557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4593" cy="215578"/>
            </a:xfrm>
            <a:custGeom>
              <a:avLst/>
              <a:gdLst/>
              <a:ahLst/>
              <a:cxnLst/>
              <a:rect l="l" t="t" r="r" b="b"/>
              <a:pathLst>
                <a:path w="214593" h="215578">
                  <a:moveTo>
                    <a:pt x="107297" y="0"/>
                  </a:moveTo>
                  <a:lnTo>
                    <a:pt x="107297" y="0"/>
                  </a:lnTo>
                  <a:cubicBezTo>
                    <a:pt x="135753" y="0"/>
                    <a:pt x="163045" y="11304"/>
                    <a:pt x="183167" y="31426"/>
                  </a:cubicBezTo>
                  <a:cubicBezTo>
                    <a:pt x="203289" y="51548"/>
                    <a:pt x="214593" y="78840"/>
                    <a:pt x="214593" y="107297"/>
                  </a:cubicBezTo>
                  <a:lnTo>
                    <a:pt x="214593" y="108281"/>
                  </a:lnTo>
                  <a:cubicBezTo>
                    <a:pt x="214593" y="136738"/>
                    <a:pt x="203289" y="164029"/>
                    <a:pt x="183167" y="184151"/>
                  </a:cubicBezTo>
                  <a:cubicBezTo>
                    <a:pt x="163045" y="204273"/>
                    <a:pt x="135753" y="215578"/>
                    <a:pt x="107297" y="215578"/>
                  </a:cubicBezTo>
                  <a:lnTo>
                    <a:pt x="107297" y="215578"/>
                  </a:lnTo>
                  <a:cubicBezTo>
                    <a:pt x="78840" y="215578"/>
                    <a:pt x="51548" y="204273"/>
                    <a:pt x="31426" y="184151"/>
                  </a:cubicBezTo>
                  <a:cubicBezTo>
                    <a:pt x="11304" y="164029"/>
                    <a:pt x="0" y="136738"/>
                    <a:pt x="0" y="108281"/>
                  </a:cubicBezTo>
                  <a:lnTo>
                    <a:pt x="0" y="107297"/>
                  </a:lnTo>
                  <a:cubicBezTo>
                    <a:pt x="0" y="78840"/>
                    <a:pt x="11304" y="51548"/>
                    <a:pt x="31426" y="31426"/>
                  </a:cubicBezTo>
                  <a:cubicBezTo>
                    <a:pt x="51548" y="11304"/>
                    <a:pt x="78840" y="0"/>
                    <a:pt x="107297" y="0"/>
                  </a:cubicBezTo>
                  <a:close/>
                </a:path>
              </a:pathLst>
            </a:custGeom>
            <a:solidFill>
              <a:srgbClr val="6AAF4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ar-SA">
                <a:latin typeface="Al Qabas" pitchFamily="2" charset="-78"/>
                <a:cs typeface="Al Qabas" pitchFamily="2" charset="-78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14593" cy="253678"/>
            </a:xfrm>
            <a:prstGeom prst="rect">
              <a:avLst/>
            </a:prstGeom>
          </p:spPr>
          <p:txBody>
            <a:bodyPr lIns="43907" tIns="43907" rIns="43907" bIns="43907" rtlCol="0" anchor="ctr"/>
            <a:lstStyle/>
            <a:p>
              <a:pPr algn="ctr">
                <a:lnSpc>
                  <a:spcPts val="2660"/>
                </a:lnSpc>
              </a:pPr>
              <a:endParaRPr>
                <a:latin typeface="Al Qabas" pitchFamily="2" charset="-78"/>
                <a:cs typeface="Al Qabas" pitchFamily="2" charset="-78"/>
              </a:endParaRP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5857410" y="4563030"/>
            <a:ext cx="657259" cy="6869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998"/>
              </a:lnSpc>
            </a:pPr>
            <a:r>
              <a:rPr lang="en-US" sz="4284" dirty="0">
                <a:solidFill>
                  <a:srgbClr val="FBFBFB"/>
                </a:solidFill>
                <a:latin typeface="Al Qabas" pitchFamily="2" charset="-78"/>
                <a:ea typeface="Al Qabas Bold"/>
                <a:cs typeface="Al Qabas" pitchFamily="2" charset="-78"/>
                <a:sym typeface="Al Qabas Bold"/>
              </a:rPr>
              <a:t>1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634657" y="2524178"/>
            <a:ext cx="11018686" cy="948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3696"/>
              </a:lnSpc>
            </a:pPr>
            <a:r>
              <a:rPr lang="ar-SA" sz="3200" dirty="0">
                <a:solidFill>
                  <a:srgbClr val="15727A"/>
                </a:solidFill>
                <a:latin typeface="Al Qabas" pitchFamily="2" charset="-78"/>
                <a:cs typeface="Al Qabas" pitchFamily="2" charset="-78"/>
                <a:rtl/>
              </a:rPr>
              <a:t>ركزت الجمعية خلال عام 2025 على ثلاثة برامج رئيسية شكلت محور أعمالها في الوقاية والتأهيل من المخدرات</a:t>
            </a:r>
            <a:endParaRPr lang="ar-EG" sz="3200" dirty="0">
              <a:solidFill>
                <a:srgbClr val="15727A"/>
              </a:solidFill>
              <a:latin typeface="Al Qabas" pitchFamily="2" charset="-78"/>
              <a:cs typeface="Al Qabas" pitchFamily="2" charset="-78"/>
              <a:sym typeface="Al Qabas"/>
              <a:rtl/>
            </a:endParaRPr>
          </a:p>
        </p:txBody>
      </p:sp>
      <p:sp>
        <p:nvSpPr>
          <p:cNvPr id="23" name="Freeform 23"/>
          <p:cNvSpPr/>
          <p:nvPr/>
        </p:nvSpPr>
        <p:spPr>
          <a:xfrm>
            <a:off x="5378362" y="6085481"/>
            <a:ext cx="7508449" cy="914165"/>
          </a:xfrm>
          <a:prstGeom prst="roundRect">
            <a:avLst>
              <a:gd name="adj" fmla="val 50000"/>
            </a:avLst>
          </a:prstGeom>
          <a:solidFill>
            <a:srgbClr val="15727A"/>
          </a:solidFill>
          <a:ln cap="rnd">
            <a:noFill/>
            <a:prstDash val="solid"/>
            <a:round/>
          </a:ln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5378362" y="5993835"/>
            <a:ext cx="7508449" cy="1005811"/>
          </a:xfrm>
          <a:prstGeom prst="rect">
            <a:avLst/>
          </a:prstGeom>
        </p:spPr>
        <p:txBody>
          <a:bodyPr lIns="43907" tIns="43907" rIns="43907" bIns="43907" rtlCol="0" anchor="ctr"/>
          <a:lstStyle/>
          <a:p>
            <a:pPr algn="ctr">
              <a:lnSpc>
                <a:spcPts val="2660"/>
              </a:lnSpc>
            </a:pPr>
            <a:endParaRPr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5698824" y="6238457"/>
            <a:ext cx="6160950" cy="526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4610"/>
              </a:lnSpc>
            </a:pPr>
            <a:r>
              <a:rPr lang="ar-EG" sz="3293" dirty="0">
                <a:solidFill>
                  <a:srgbClr val="FBFBFB"/>
                </a:solidFill>
                <a:latin typeface="Al Qabas" pitchFamily="2" charset="-78"/>
                <a:ea typeface="Al Qabas Bold"/>
                <a:cs typeface="Al Qabas" pitchFamily="2" charset="-78"/>
                <a:sym typeface="Al Qabas Bold"/>
                <a:rtl/>
              </a:rPr>
              <a:t>برنامــج الزمــالــة (ملازمة المتعافيـن)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11976820" y="6085481"/>
            <a:ext cx="909991" cy="914165"/>
            <a:chOff x="0" y="0"/>
            <a:chExt cx="214593" cy="215578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214593" cy="215578"/>
            </a:xfrm>
            <a:custGeom>
              <a:avLst/>
              <a:gdLst/>
              <a:ahLst/>
              <a:cxnLst/>
              <a:rect l="l" t="t" r="r" b="b"/>
              <a:pathLst>
                <a:path w="214593" h="215578">
                  <a:moveTo>
                    <a:pt x="107297" y="0"/>
                  </a:moveTo>
                  <a:lnTo>
                    <a:pt x="107297" y="0"/>
                  </a:lnTo>
                  <a:cubicBezTo>
                    <a:pt x="135753" y="0"/>
                    <a:pt x="163045" y="11304"/>
                    <a:pt x="183167" y="31426"/>
                  </a:cubicBezTo>
                  <a:cubicBezTo>
                    <a:pt x="203289" y="51548"/>
                    <a:pt x="214593" y="78840"/>
                    <a:pt x="214593" y="107297"/>
                  </a:cubicBezTo>
                  <a:lnTo>
                    <a:pt x="214593" y="108281"/>
                  </a:lnTo>
                  <a:cubicBezTo>
                    <a:pt x="214593" y="136738"/>
                    <a:pt x="203289" y="164029"/>
                    <a:pt x="183167" y="184151"/>
                  </a:cubicBezTo>
                  <a:cubicBezTo>
                    <a:pt x="163045" y="204273"/>
                    <a:pt x="135753" y="215578"/>
                    <a:pt x="107297" y="215578"/>
                  </a:cubicBezTo>
                  <a:lnTo>
                    <a:pt x="107297" y="215578"/>
                  </a:lnTo>
                  <a:cubicBezTo>
                    <a:pt x="78840" y="215578"/>
                    <a:pt x="51548" y="204273"/>
                    <a:pt x="31426" y="184151"/>
                  </a:cubicBezTo>
                  <a:cubicBezTo>
                    <a:pt x="11304" y="164029"/>
                    <a:pt x="0" y="136738"/>
                    <a:pt x="0" y="108281"/>
                  </a:cubicBezTo>
                  <a:lnTo>
                    <a:pt x="0" y="107297"/>
                  </a:lnTo>
                  <a:cubicBezTo>
                    <a:pt x="0" y="78840"/>
                    <a:pt x="11304" y="51548"/>
                    <a:pt x="31426" y="31426"/>
                  </a:cubicBezTo>
                  <a:cubicBezTo>
                    <a:pt x="51548" y="11304"/>
                    <a:pt x="78840" y="0"/>
                    <a:pt x="107297" y="0"/>
                  </a:cubicBezTo>
                  <a:close/>
                </a:path>
              </a:pathLst>
            </a:custGeom>
            <a:solidFill>
              <a:srgbClr val="6AAF4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ar-SA">
                <a:latin typeface="Al Qabas" pitchFamily="2" charset="-78"/>
                <a:cs typeface="Al Qabas" pitchFamily="2" charset="-78"/>
              </a:endParaRP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214593" cy="253678"/>
            </a:xfrm>
            <a:prstGeom prst="rect">
              <a:avLst/>
            </a:prstGeom>
          </p:spPr>
          <p:txBody>
            <a:bodyPr lIns="43907" tIns="43907" rIns="43907" bIns="43907" rtlCol="0" anchor="ctr"/>
            <a:lstStyle/>
            <a:p>
              <a:pPr algn="ctr">
                <a:lnSpc>
                  <a:spcPts val="2660"/>
                </a:lnSpc>
              </a:pPr>
              <a:endParaRPr>
                <a:latin typeface="Al Qabas" pitchFamily="2" charset="-78"/>
                <a:cs typeface="Al Qabas" pitchFamily="2" charset="-78"/>
              </a:endParaRPr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12103185" y="6141697"/>
            <a:ext cx="657259" cy="686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8"/>
              </a:lnSpc>
            </a:pPr>
            <a:r>
              <a:rPr lang="en-US" sz="4284" dirty="0">
                <a:solidFill>
                  <a:srgbClr val="FBFBFB"/>
                </a:solidFill>
                <a:latin typeface="Al Qabas" pitchFamily="2" charset="-78"/>
                <a:ea typeface="Al Qabas Bold"/>
                <a:cs typeface="Al Qabas" pitchFamily="2" charset="-78"/>
                <a:sym typeface="Al Qabas Bold"/>
              </a:rPr>
              <a:t>2</a:t>
            </a:r>
          </a:p>
        </p:txBody>
      </p:sp>
      <p:sp>
        <p:nvSpPr>
          <p:cNvPr id="32" name="Freeform 32"/>
          <p:cNvSpPr/>
          <p:nvPr/>
        </p:nvSpPr>
        <p:spPr>
          <a:xfrm>
            <a:off x="1325713" y="7683743"/>
            <a:ext cx="7508449" cy="914165"/>
          </a:xfrm>
          <a:prstGeom prst="roundRect">
            <a:avLst>
              <a:gd name="adj" fmla="val 50000"/>
            </a:avLst>
          </a:prstGeom>
          <a:solidFill>
            <a:srgbClr val="15727A"/>
          </a:solidFill>
          <a:ln cap="rnd">
            <a:noFill/>
            <a:prstDash val="solid"/>
            <a:round/>
          </a:ln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1325713" y="7592097"/>
            <a:ext cx="7508449" cy="1005811"/>
          </a:xfrm>
          <a:prstGeom prst="rect">
            <a:avLst/>
          </a:prstGeom>
        </p:spPr>
        <p:txBody>
          <a:bodyPr lIns="43907" tIns="43907" rIns="43907" bIns="43907" rtlCol="0" anchor="ctr"/>
          <a:lstStyle/>
          <a:p>
            <a:pPr algn="ctr">
              <a:lnSpc>
                <a:spcPts val="2660"/>
              </a:lnSpc>
            </a:pPr>
            <a:endParaRPr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1646175" y="7836719"/>
            <a:ext cx="6160950" cy="1116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4610"/>
              </a:lnSpc>
            </a:pPr>
            <a:r>
              <a:rPr lang="ar-EG" sz="3293" dirty="0">
                <a:solidFill>
                  <a:srgbClr val="FBFBFB"/>
                </a:solidFill>
                <a:latin typeface="Al Qabas" pitchFamily="2" charset="-78"/>
                <a:ea typeface="Al Qabas Bold"/>
                <a:cs typeface="Al Qabas" pitchFamily="2" charset="-78"/>
                <a:sym typeface="Al Qabas Bold"/>
                <a:rtl/>
              </a:rPr>
              <a:t>برامـــــج التوعيـــــــــــة المجتمعيـــــــــــــة</a:t>
            </a:r>
          </a:p>
        </p:txBody>
      </p:sp>
      <p:grpSp>
        <p:nvGrpSpPr>
          <p:cNvPr id="35" name="Group 35"/>
          <p:cNvGrpSpPr/>
          <p:nvPr/>
        </p:nvGrpSpPr>
        <p:grpSpPr>
          <a:xfrm>
            <a:off x="7924171" y="7683743"/>
            <a:ext cx="909991" cy="914165"/>
            <a:chOff x="0" y="0"/>
            <a:chExt cx="214593" cy="215578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214593" cy="215578"/>
            </a:xfrm>
            <a:custGeom>
              <a:avLst/>
              <a:gdLst/>
              <a:ahLst/>
              <a:cxnLst/>
              <a:rect l="l" t="t" r="r" b="b"/>
              <a:pathLst>
                <a:path w="214593" h="215578">
                  <a:moveTo>
                    <a:pt x="107297" y="0"/>
                  </a:moveTo>
                  <a:lnTo>
                    <a:pt x="107297" y="0"/>
                  </a:lnTo>
                  <a:cubicBezTo>
                    <a:pt x="135753" y="0"/>
                    <a:pt x="163045" y="11304"/>
                    <a:pt x="183167" y="31426"/>
                  </a:cubicBezTo>
                  <a:cubicBezTo>
                    <a:pt x="203289" y="51548"/>
                    <a:pt x="214593" y="78840"/>
                    <a:pt x="214593" y="107297"/>
                  </a:cubicBezTo>
                  <a:lnTo>
                    <a:pt x="214593" y="108281"/>
                  </a:lnTo>
                  <a:cubicBezTo>
                    <a:pt x="214593" y="136738"/>
                    <a:pt x="203289" y="164029"/>
                    <a:pt x="183167" y="184151"/>
                  </a:cubicBezTo>
                  <a:cubicBezTo>
                    <a:pt x="163045" y="204273"/>
                    <a:pt x="135753" y="215578"/>
                    <a:pt x="107297" y="215578"/>
                  </a:cubicBezTo>
                  <a:lnTo>
                    <a:pt x="107297" y="215578"/>
                  </a:lnTo>
                  <a:cubicBezTo>
                    <a:pt x="78840" y="215578"/>
                    <a:pt x="51548" y="204273"/>
                    <a:pt x="31426" y="184151"/>
                  </a:cubicBezTo>
                  <a:cubicBezTo>
                    <a:pt x="11304" y="164029"/>
                    <a:pt x="0" y="136738"/>
                    <a:pt x="0" y="108281"/>
                  </a:cubicBezTo>
                  <a:lnTo>
                    <a:pt x="0" y="107297"/>
                  </a:lnTo>
                  <a:cubicBezTo>
                    <a:pt x="0" y="78840"/>
                    <a:pt x="11304" y="51548"/>
                    <a:pt x="31426" y="31426"/>
                  </a:cubicBezTo>
                  <a:cubicBezTo>
                    <a:pt x="51548" y="11304"/>
                    <a:pt x="78840" y="0"/>
                    <a:pt x="107297" y="0"/>
                  </a:cubicBezTo>
                  <a:close/>
                </a:path>
              </a:pathLst>
            </a:custGeom>
            <a:solidFill>
              <a:srgbClr val="6AAF4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ar-SA">
                <a:latin typeface="Al Qabas" pitchFamily="2" charset="-78"/>
                <a:cs typeface="Al Qabas" pitchFamily="2" charset="-78"/>
              </a:endParaRP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38100"/>
              <a:ext cx="214593" cy="253678"/>
            </a:xfrm>
            <a:prstGeom prst="rect">
              <a:avLst/>
            </a:prstGeom>
          </p:spPr>
          <p:txBody>
            <a:bodyPr lIns="43907" tIns="43907" rIns="43907" bIns="43907" rtlCol="0" anchor="ctr"/>
            <a:lstStyle/>
            <a:p>
              <a:pPr algn="ctr">
                <a:lnSpc>
                  <a:spcPts val="2660"/>
                </a:lnSpc>
              </a:pPr>
              <a:endParaRPr>
                <a:latin typeface="Al Qabas" pitchFamily="2" charset="-78"/>
                <a:cs typeface="Al Qabas" pitchFamily="2" charset="-78"/>
              </a:endParaRPr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8050536" y="7739959"/>
            <a:ext cx="657259" cy="686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8"/>
              </a:lnSpc>
            </a:pPr>
            <a:r>
              <a:rPr lang="en-US" sz="4284" dirty="0">
                <a:solidFill>
                  <a:srgbClr val="FBFBFB"/>
                </a:solidFill>
                <a:latin typeface="Al Qabas" pitchFamily="2" charset="-78"/>
                <a:ea typeface="Al Qabas Bold"/>
                <a:cs typeface="Al Qabas" pitchFamily="2" charset="-78"/>
                <a:sym typeface="Al Qabas Bold"/>
              </a:rPr>
              <a:t>3</a:t>
            </a:r>
          </a:p>
        </p:txBody>
      </p:sp>
      <p:sp>
        <p:nvSpPr>
          <p:cNvPr id="7" name="TextBox 12">
            <a:extLst>
              <a:ext uri="{FF2B5EF4-FFF2-40B4-BE49-F238E27FC236}">
                <a16:creationId xmlns:a16="http://schemas.microsoft.com/office/drawing/2014/main" id="{6873984D-009E-1B8F-1ED6-415CD30B4BF4}"/>
              </a:ext>
            </a:extLst>
          </p:cNvPr>
          <p:cNvSpPr txBox="1"/>
          <p:nvPr/>
        </p:nvSpPr>
        <p:spPr>
          <a:xfrm>
            <a:off x="9114692" y="1078666"/>
            <a:ext cx="8517959" cy="699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132"/>
              </a:lnSpc>
            </a:pPr>
            <a:r>
              <a:rPr lang="ar-EG" sz="4400" b="1" dirty="0">
                <a:solidFill>
                  <a:srgbClr val="6AAF44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 Bold"/>
                <a:rtl/>
              </a:rPr>
              <a:t>البــــرامـــــــــــــج الــمـنـجــــــــزة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263C93CE-A672-0928-C667-5282C9A1C2BF}"/>
              </a:ext>
            </a:extLst>
          </p:cNvPr>
          <p:cNvSpPr/>
          <p:nvPr/>
        </p:nvSpPr>
        <p:spPr>
          <a:xfrm>
            <a:off x="17907000" y="847750"/>
            <a:ext cx="394858" cy="1171550"/>
          </a:xfrm>
          <a:prstGeom prst="rect">
            <a:avLst/>
          </a:prstGeom>
          <a:solidFill>
            <a:srgbClr val="6AAF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1" eaLnBrk="1" latinLnBrk="0" hangingPunct="1"/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34924" b="-42852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grpSp>
        <p:nvGrpSpPr>
          <p:cNvPr id="3" name="Group 3"/>
          <p:cNvGrpSpPr/>
          <p:nvPr/>
        </p:nvGrpSpPr>
        <p:grpSpPr>
          <a:xfrm>
            <a:off x="-2323418" y="5454821"/>
            <a:ext cx="8599093" cy="8599093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5727A">
                    <a:alpha val="0"/>
                  </a:srgbClr>
                </a:gs>
                <a:gs pos="100000">
                  <a:srgbClr val="15727A">
                    <a:alpha val="19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028700" y="847750"/>
            <a:ext cx="1425415" cy="1453015"/>
          </a:xfrm>
          <a:custGeom>
            <a:avLst/>
            <a:gdLst/>
            <a:ahLst/>
            <a:cxnLst/>
            <a:rect l="l" t="t" r="r" b="b"/>
            <a:pathLst>
              <a:path w="1425415" h="1453015">
                <a:moveTo>
                  <a:pt x="0" y="0"/>
                </a:moveTo>
                <a:lnTo>
                  <a:pt x="1425415" y="0"/>
                </a:lnTo>
                <a:lnTo>
                  <a:pt x="1425415" y="1453015"/>
                </a:lnTo>
                <a:lnTo>
                  <a:pt x="0" y="14530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7592" t="-34295" r="-117592" b="-50664"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8" name="Group 8"/>
          <p:cNvGrpSpPr/>
          <p:nvPr/>
        </p:nvGrpSpPr>
        <p:grpSpPr>
          <a:xfrm rot="16200000">
            <a:off x="15540738" y="3808255"/>
            <a:ext cx="2710512" cy="726611"/>
            <a:chOff x="0" y="0"/>
            <a:chExt cx="912275" cy="24455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12275" cy="244555"/>
            </a:xfrm>
            <a:custGeom>
              <a:avLst/>
              <a:gdLst/>
              <a:ahLst/>
              <a:cxnLst/>
              <a:rect l="l" t="t" r="r" b="b"/>
              <a:pathLst>
                <a:path w="912275" h="244555">
                  <a:moveTo>
                    <a:pt x="122277" y="0"/>
                  </a:moveTo>
                  <a:lnTo>
                    <a:pt x="789998" y="0"/>
                  </a:lnTo>
                  <a:cubicBezTo>
                    <a:pt x="822428" y="0"/>
                    <a:pt x="853530" y="12883"/>
                    <a:pt x="876461" y="35814"/>
                  </a:cubicBezTo>
                  <a:cubicBezTo>
                    <a:pt x="899393" y="58746"/>
                    <a:pt x="912275" y="89847"/>
                    <a:pt x="912275" y="122277"/>
                  </a:cubicBezTo>
                  <a:lnTo>
                    <a:pt x="912275" y="122277"/>
                  </a:lnTo>
                  <a:cubicBezTo>
                    <a:pt x="912275" y="154708"/>
                    <a:pt x="899393" y="185809"/>
                    <a:pt x="876461" y="208741"/>
                  </a:cubicBezTo>
                  <a:cubicBezTo>
                    <a:pt x="853530" y="231672"/>
                    <a:pt x="822428" y="244555"/>
                    <a:pt x="789998" y="244555"/>
                  </a:cubicBezTo>
                  <a:lnTo>
                    <a:pt x="122277" y="244555"/>
                  </a:lnTo>
                  <a:cubicBezTo>
                    <a:pt x="89847" y="244555"/>
                    <a:pt x="58746" y="231672"/>
                    <a:pt x="35814" y="208741"/>
                  </a:cubicBezTo>
                  <a:cubicBezTo>
                    <a:pt x="12883" y="185809"/>
                    <a:pt x="0" y="154708"/>
                    <a:pt x="0" y="122277"/>
                  </a:cubicBezTo>
                  <a:lnTo>
                    <a:pt x="0" y="122277"/>
                  </a:lnTo>
                  <a:cubicBezTo>
                    <a:pt x="0" y="89847"/>
                    <a:pt x="12883" y="58746"/>
                    <a:pt x="35814" y="35814"/>
                  </a:cubicBezTo>
                  <a:cubicBezTo>
                    <a:pt x="58746" y="12883"/>
                    <a:pt x="89847" y="0"/>
                    <a:pt x="122277" y="0"/>
                  </a:cubicBezTo>
                  <a:close/>
                </a:path>
              </a:pathLst>
            </a:custGeom>
            <a:solidFill>
              <a:srgbClr val="CEE2D1"/>
            </a:solidFill>
          </p:spPr>
          <p:txBody>
            <a:bodyPr/>
            <a:lstStyle/>
            <a:p>
              <a:endParaRPr lang="ar-SA">
                <a:latin typeface="Al Qabas" pitchFamily="2" charset="-78"/>
                <a:cs typeface="Al Qabas" pitchFamily="2" charset="-78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912275" cy="292180"/>
            </a:xfrm>
            <a:prstGeom prst="rect">
              <a:avLst/>
            </a:prstGeom>
          </p:spPr>
          <p:txBody>
            <a:bodyPr lIns="39752" tIns="39752" rIns="39752" bIns="39752" rtlCol="0" anchor="ctr"/>
            <a:lstStyle/>
            <a:p>
              <a:pPr algn="ctr">
                <a:lnSpc>
                  <a:spcPts val="3696"/>
                </a:lnSpc>
              </a:pPr>
              <a:endParaRPr>
                <a:latin typeface="Al Qabas" pitchFamily="2" charset="-78"/>
                <a:cs typeface="Al Qabas" pitchFamily="2" charset="-78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 rot="16200000">
            <a:off x="15758432" y="3953680"/>
            <a:ext cx="2232263" cy="43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836"/>
              </a:lnSpc>
            </a:pPr>
            <a:r>
              <a:rPr lang="ar-EG" sz="2740" dirty="0">
                <a:solidFill>
                  <a:srgbClr val="15727A"/>
                </a:solidFill>
                <a:latin typeface="Al Qabas" pitchFamily="2" charset="-78"/>
                <a:ea typeface="Al Qabas Bold"/>
                <a:cs typeface="Al Qabas" pitchFamily="2" charset="-78"/>
                <a:sym typeface="Al Qabas Bold"/>
                <a:rtl/>
              </a:rPr>
              <a:t>ملخص البرنامج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885021" y="1736777"/>
            <a:ext cx="8517959" cy="755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6132"/>
              </a:lnSpc>
            </a:pPr>
            <a:r>
              <a:rPr lang="ar-EG" sz="4380" b="1" dirty="0">
                <a:solidFill>
                  <a:srgbClr val="FBFBFB"/>
                </a:solidFill>
                <a:latin typeface="IBM Plex Sans Arabic SemiBold" panose="020B0703050203000203" pitchFamily="34" charset="-78"/>
                <a:ea typeface="Al Qabas Bold"/>
                <a:cs typeface="IBM Plex Sans Arabic SemiBold" panose="020B0703050203000203" pitchFamily="34" charset="-78"/>
                <a:sym typeface="Al Qabas Bold"/>
                <a:rtl/>
              </a:rPr>
              <a:t>إشراقـــة للتعافـــي (داخــل السجــون)</a:t>
            </a:r>
          </a:p>
        </p:txBody>
      </p:sp>
      <p:grpSp>
        <p:nvGrpSpPr>
          <p:cNvPr id="15" name="Group 15"/>
          <p:cNvGrpSpPr/>
          <p:nvPr/>
        </p:nvGrpSpPr>
        <p:grpSpPr>
          <a:xfrm rot="16200000">
            <a:off x="15603307" y="7086768"/>
            <a:ext cx="2585375" cy="726611"/>
            <a:chOff x="0" y="0"/>
            <a:chExt cx="870158" cy="24455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70158" cy="244555"/>
            </a:xfrm>
            <a:custGeom>
              <a:avLst/>
              <a:gdLst/>
              <a:ahLst/>
              <a:cxnLst/>
              <a:rect l="l" t="t" r="r" b="b"/>
              <a:pathLst>
                <a:path w="870158" h="244555">
                  <a:moveTo>
                    <a:pt x="122277" y="0"/>
                  </a:moveTo>
                  <a:lnTo>
                    <a:pt x="747880" y="0"/>
                  </a:lnTo>
                  <a:cubicBezTo>
                    <a:pt x="780310" y="0"/>
                    <a:pt x="811412" y="12883"/>
                    <a:pt x="834344" y="35814"/>
                  </a:cubicBezTo>
                  <a:cubicBezTo>
                    <a:pt x="857275" y="58746"/>
                    <a:pt x="870158" y="89847"/>
                    <a:pt x="870158" y="122277"/>
                  </a:cubicBezTo>
                  <a:lnTo>
                    <a:pt x="870158" y="122277"/>
                  </a:lnTo>
                  <a:cubicBezTo>
                    <a:pt x="870158" y="154708"/>
                    <a:pt x="857275" y="185809"/>
                    <a:pt x="834344" y="208741"/>
                  </a:cubicBezTo>
                  <a:cubicBezTo>
                    <a:pt x="811412" y="231672"/>
                    <a:pt x="780310" y="244555"/>
                    <a:pt x="747880" y="244555"/>
                  </a:cubicBezTo>
                  <a:lnTo>
                    <a:pt x="122277" y="244555"/>
                  </a:lnTo>
                  <a:cubicBezTo>
                    <a:pt x="89847" y="244555"/>
                    <a:pt x="58746" y="231672"/>
                    <a:pt x="35814" y="208741"/>
                  </a:cubicBezTo>
                  <a:cubicBezTo>
                    <a:pt x="12883" y="185809"/>
                    <a:pt x="0" y="154708"/>
                    <a:pt x="0" y="122277"/>
                  </a:cubicBezTo>
                  <a:lnTo>
                    <a:pt x="0" y="122277"/>
                  </a:lnTo>
                  <a:cubicBezTo>
                    <a:pt x="0" y="89847"/>
                    <a:pt x="12883" y="58746"/>
                    <a:pt x="35814" y="35814"/>
                  </a:cubicBezTo>
                  <a:cubicBezTo>
                    <a:pt x="58746" y="12883"/>
                    <a:pt x="89847" y="0"/>
                    <a:pt x="122277" y="0"/>
                  </a:cubicBezTo>
                  <a:close/>
                </a:path>
              </a:pathLst>
            </a:custGeom>
            <a:solidFill>
              <a:srgbClr val="CEE2D1"/>
            </a:solidFill>
          </p:spPr>
          <p:txBody>
            <a:bodyPr/>
            <a:lstStyle/>
            <a:p>
              <a:endParaRPr lang="ar-SA">
                <a:latin typeface="Al Qabas" pitchFamily="2" charset="-78"/>
                <a:cs typeface="Al Qabas" pitchFamily="2" charset="-78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870158" cy="292180"/>
            </a:xfrm>
            <a:prstGeom prst="rect">
              <a:avLst/>
            </a:prstGeom>
          </p:spPr>
          <p:txBody>
            <a:bodyPr lIns="39752" tIns="39752" rIns="39752" bIns="39752" rtlCol="0" anchor="ctr"/>
            <a:lstStyle/>
            <a:p>
              <a:pPr algn="ctr">
                <a:lnSpc>
                  <a:spcPts val="3696"/>
                </a:lnSpc>
              </a:pPr>
              <a:endParaRPr>
                <a:latin typeface="Al Qabas" pitchFamily="2" charset="-78"/>
                <a:cs typeface="Al Qabas" pitchFamily="2" charset="-78"/>
              </a:endParaRPr>
            </a:p>
          </p:txBody>
        </p:sp>
      </p:grpSp>
      <p:sp>
        <p:nvSpPr>
          <p:cNvPr id="18" name="TextBox 18"/>
          <p:cNvSpPr txBox="1"/>
          <p:nvPr/>
        </p:nvSpPr>
        <p:spPr>
          <a:xfrm rot="16200000">
            <a:off x="15832786" y="7232193"/>
            <a:ext cx="2084847" cy="43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836"/>
              </a:lnSpc>
            </a:pPr>
            <a:r>
              <a:rPr lang="ar-EG" sz="2740" dirty="0">
                <a:solidFill>
                  <a:srgbClr val="15727A"/>
                </a:solidFill>
                <a:latin typeface="Al Qabas" pitchFamily="2" charset="-78"/>
                <a:ea typeface="Al Qabas Bold"/>
                <a:cs typeface="Al Qabas" pitchFamily="2" charset="-78"/>
                <a:sym typeface="Al Qabas Bold"/>
                <a:rtl/>
              </a:rPr>
              <a:t>الإحصائيــــــــــات</a:t>
            </a:r>
          </a:p>
        </p:txBody>
      </p:sp>
      <p:sp>
        <p:nvSpPr>
          <p:cNvPr id="20" name="AutoShape 20"/>
          <p:cNvSpPr/>
          <p:nvPr/>
        </p:nvSpPr>
        <p:spPr>
          <a:xfrm>
            <a:off x="12922862" y="6395493"/>
            <a:ext cx="2382016" cy="0"/>
          </a:xfrm>
          <a:prstGeom prst="line">
            <a:avLst/>
          </a:prstGeom>
          <a:ln w="12700" cap="flat">
            <a:solidFill>
              <a:srgbClr val="80838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14677394" y="5924156"/>
            <a:ext cx="667448" cy="329552"/>
          </a:xfrm>
          <a:custGeom>
            <a:avLst/>
            <a:gdLst/>
            <a:ahLst/>
            <a:cxnLst/>
            <a:rect l="l" t="t" r="r" b="b"/>
            <a:pathLst>
              <a:path w="889931" h="439403">
                <a:moveTo>
                  <a:pt x="0" y="0"/>
                </a:moveTo>
                <a:lnTo>
                  <a:pt x="889931" y="0"/>
                </a:lnTo>
                <a:lnTo>
                  <a:pt x="889931" y="439403"/>
                </a:lnTo>
                <a:lnTo>
                  <a:pt x="0" y="4394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2922862" y="6387959"/>
            <a:ext cx="2382016" cy="898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3696"/>
              </a:lnSpc>
            </a:pP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نزي</a:t>
            </a:r>
            <a:r>
              <a:rPr lang="ar-SA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</a:t>
            </a: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ـــل </a:t>
            </a:r>
            <a:r>
              <a:rPr lang="ar-EG" sz="2640" dirty="0" err="1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مستفي</a:t>
            </a: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</a:t>
            </a:r>
            <a:r>
              <a:rPr lang="ar-SA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ــــــ</a:t>
            </a: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ــــد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2869188" y="5527067"/>
            <a:ext cx="1699406" cy="7786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06"/>
              </a:lnSpc>
            </a:pPr>
            <a:r>
              <a:rPr lang="en-US" sz="4861" b="1" spc="48" dirty="0">
                <a:ln w="28575">
                  <a:solidFill>
                    <a:srgbClr val="0070C0"/>
                  </a:solidFill>
                </a:ln>
                <a:noFill/>
                <a:latin typeface="Al Qabas Bold" pitchFamily="2" charset="-78"/>
                <a:ea typeface="Al Qabas Bold"/>
                <a:cs typeface="Al Qabas Bold" pitchFamily="2" charset="-78"/>
                <a:sym typeface="Al Qabas Bold"/>
              </a:rPr>
              <a:t>9,960</a:t>
            </a:r>
          </a:p>
        </p:txBody>
      </p:sp>
      <p:sp>
        <p:nvSpPr>
          <p:cNvPr id="25" name="AutoShape 25"/>
          <p:cNvSpPr/>
          <p:nvPr/>
        </p:nvSpPr>
        <p:spPr>
          <a:xfrm>
            <a:off x="9280880" y="6395493"/>
            <a:ext cx="2382015" cy="0"/>
          </a:xfrm>
          <a:prstGeom prst="line">
            <a:avLst/>
          </a:prstGeom>
          <a:ln w="12700" cap="flat">
            <a:solidFill>
              <a:srgbClr val="80838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26" name="Freeform 26"/>
          <p:cNvSpPr/>
          <p:nvPr/>
        </p:nvSpPr>
        <p:spPr>
          <a:xfrm>
            <a:off x="10971597" y="5771558"/>
            <a:ext cx="691297" cy="508968"/>
          </a:xfrm>
          <a:custGeom>
            <a:avLst/>
            <a:gdLst/>
            <a:ahLst/>
            <a:cxnLst/>
            <a:rect l="l" t="t" r="r" b="b"/>
            <a:pathLst>
              <a:path w="921730" h="678624">
                <a:moveTo>
                  <a:pt x="0" y="0"/>
                </a:moveTo>
                <a:lnTo>
                  <a:pt x="921731" y="0"/>
                </a:lnTo>
                <a:lnTo>
                  <a:pt x="921731" y="678624"/>
                </a:lnTo>
                <a:lnTo>
                  <a:pt x="0" y="67862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9280880" y="6387959"/>
            <a:ext cx="2382015" cy="898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3696"/>
              </a:lnSpc>
            </a:pP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جلس</a:t>
            </a:r>
            <a:r>
              <a:rPr lang="ar-SA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</a:t>
            </a: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ـــة فرديــــــ</a:t>
            </a:r>
            <a:r>
              <a:rPr lang="ar-SA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ــــــ</a:t>
            </a: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ـــة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9281487" y="5527067"/>
            <a:ext cx="1585335" cy="77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806"/>
              </a:lnSpc>
            </a:pPr>
            <a:r>
              <a:rPr lang="en-US" sz="4861" b="1" spc="48" dirty="0">
                <a:ln w="28575">
                  <a:solidFill>
                    <a:srgbClr val="0070C0"/>
                  </a:solidFill>
                </a:ln>
                <a:noFill/>
                <a:latin typeface="Al Qabas Bold" pitchFamily="2" charset="-78"/>
                <a:ea typeface="Al Qabas Bold"/>
                <a:cs typeface="Al Qabas Bold" pitchFamily="2" charset="-78"/>
                <a:sym typeface="Al Qabas Bold"/>
              </a:rPr>
              <a:t>1416</a:t>
            </a:r>
          </a:p>
        </p:txBody>
      </p:sp>
      <p:sp>
        <p:nvSpPr>
          <p:cNvPr id="30" name="AutoShape 30"/>
          <p:cNvSpPr/>
          <p:nvPr/>
        </p:nvSpPr>
        <p:spPr>
          <a:xfrm>
            <a:off x="5638897" y="6395493"/>
            <a:ext cx="2382015" cy="0"/>
          </a:xfrm>
          <a:prstGeom prst="line">
            <a:avLst/>
          </a:prstGeom>
          <a:ln w="12700" cap="flat">
            <a:solidFill>
              <a:srgbClr val="80838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31" name="Freeform 31"/>
          <p:cNvSpPr/>
          <p:nvPr/>
        </p:nvSpPr>
        <p:spPr>
          <a:xfrm>
            <a:off x="7383897" y="5707534"/>
            <a:ext cx="637015" cy="637016"/>
          </a:xfrm>
          <a:custGeom>
            <a:avLst/>
            <a:gdLst/>
            <a:ahLst/>
            <a:cxnLst/>
            <a:rect l="l" t="t" r="r" b="b"/>
            <a:pathLst>
              <a:path w="849354" h="849354">
                <a:moveTo>
                  <a:pt x="0" y="0"/>
                </a:moveTo>
                <a:lnTo>
                  <a:pt x="849354" y="0"/>
                </a:lnTo>
                <a:lnTo>
                  <a:pt x="849354" y="849354"/>
                </a:lnTo>
                <a:lnTo>
                  <a:pt x="0" y="84935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5638897" y="6387959"/>
            <a:ext cx="2382015" cy="898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3696"/>
              </a:lnSpc>
            </a:pP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عنبـــ</a:t>
            </a:r>
            <a:r>
              <a:rPr lang="ar-SA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ــــــ</a:t>
            </a: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ـر </a:t>
            </a:r>
            <a:r>
              <a:rPr lang="ar-EG" sz="2640" dirty="0" err="1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مستفي</a:t>
            </a: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</a:t>
            </a:r>
            <a:r>
              <a:rPr lang="ar-SA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</a:t>
            </a: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ــــد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5638897" y="5527067"/>
            <a:ext cx="1640225" cy="77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806"/>
              </a:lnSpc>
            </a:pPr>
            <a:r>
              <a:rPr lang="en-US" sz="4861" b="1" spc="48" dirty="0">
                <a:ln w="28575">
                  <a:solidFill>
                    <a:srgbClr val="0070C0"/>
                  </a:solidFill>
                </a:ln>
                <a:noFill/>
                <a:latin typeface="Al Qabas Bold" pitchFamily="2" charset="-78"/>
                <a:ea typeface="Al Qabas Bold"/>
                <a:cs typeface="Al Qabas Bold" pitchFamily="2" charset="-78"/>
                <a:sym typeface="Al Qabas Bold"/>
              </a:rPr>
              <a:t>15</a:t>
            </a:r>
          </a:p>
        </p:txBody>
      </p:sp>
      <p:sp>
        <p:nvSpPr>
          <p:cNvPr id="35" name="AutoShape 35"/>
          <p:cNvSpPr/>
          <p:nvPr/>
        </p:nvSpPr>
        <p:spPr>
          <a:xfrm>
            <a:off x="1996915" y="6398059"/>
            <a:ext cx="2382015" cy="0"/>
          </a:xfrm>
          <a:prstGeom prst="line">
            <a:avLst/>
          </a:prstGeom>
          <a:ln w="12700" cap="flat">
            <a:solidFill>
              <a:srgbClr val="80838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1996915" y="6390525"/>
            <a:ext cx="2382015" cy="4235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3696"/>
              </a:lnSpc>
            </a:pPr>
            <a:r>
              <a:rPr lang="ar-SA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بيئة علاجيــــــــة</a:t>
            </a:r>
            <a:endParaRPr lang="ar-EG" sz="2640" dirty="0">
              <a:solidFill>
                <a:srgbClr val="6AAF44"/>
              </a:solidFill>
              <a:latin typeface="Al Qabas" pitchFamily="2" charset="-78"/>
              <a:ea typeface="Al Qabas"/>
              <a:cs typeface="Al Qabas" pitchFamily="2" charset="-78"/>
              <a:sym typeface="Al Qabas"/>
              <a:rtl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1905000" y="5524500"/>
            <a:ext cx="1737273" cy="7786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6806"/>
              </a:lnSpc>
            </a:pPr>
            <a:r>
              <a:rPr lang="en-US" sz="4861" b="1" spc="48" dirty="0">
                <a:ln w="28575">
                  <a:solidFill>
                    <a:srgbClr val="0070C0"/>
                  </a:solidFill>
                </a:ln>
                <a:noFill/>
                <a:latin typeface="Al Qabas Bold" pitchFamily="2" charset="-78"/>
                <a:ea typeface="Al Qabas Bold"/>
                <a:cs typeface="Al Qabas Bold" pitchFamily="2" charset="-78"/>
                <a:sym typeface="Al Qabas Bold"/>
              </a:rPr>
              <a:t>220</a:t>
            </a:r>
          </a:p>
        </p:txBody>
      </p:sp>
      <p:sp>
        <p:nvSpPr>
          <p:cNvPr id="40" name="AutoShape 40"/>
          <p:cNvSpPr/>
          <p:nvPr/>
        </p:nvSpPr>
        <p:spPr>
          <a:xfrm flipV="1">
            <a:off x="0" y="9446421"/>
            <a:ext cx="16646608" cy="0"/>
          </a:xfrm>
          <a:prstGeom prst="line">
            <a:avLst/>
          </a:prstGeom>
          <a:ln w="25400" cap="flat">
            <a:solidFill>
              <a:srgbClr val="6AAF4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/>
          </a:p>
        </p:txBody>
      </p:sp>
      <p:sp>
        <p:nvSpPr>
          <p:cNvPr id="41" name="TextBox 41"/>
          <p:cNvSpPr txBox="1"/>
          <p:nvPr/>
        </p:nvSpPr>
        <p:spPr>
          <a:xfrm>
            <a:off x="16646608" y="9215438"/>
            <a:ext cx="612692" cy="432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79"/>
              </a:lnSpc>
            </a:pPr>
            <a:r>
              <a:rPr lang="en-US" sz="2485" dirty="0">
                <a:solidFill>
                  <a:srgbClr val="6AAF44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</a:rPr>
              <a:t>16</a:t>
            </a:r>
          </a:p>
        </p:txBody>
      </p:sp>
      <p:grpSp>
        <p:nvGrpSpPr>
          <p:cNvPr id="43" name="Group 43"/>
          <p:cNvGrpSpPr/>
          <p:nvPr/>
        </p:nvGrpSpPr>
        <p:grpSpPr>
          <a:xfrm>
            <a:off x="4546899" y="1462036"/>
            <a:ext cx="9194203" cy="1231630"/>
            <a:chOff x="0" y="-38100"/>
            <a:chExt cx="3121488" cy="418146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3121488" cy="380046"/>
            </a:xfrm>
            <a:prstGeom prst="roundRect">
              <a:avLst>
                <a:gd name="adj" fmla="val 50000"/>
              </a:avLst>
            </a:prstGeom>
            <a:solidFill>
              <a:srgbClr val="15727A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-38100"/>
              <a:ext cx="3121488" cy="418146"/>
            </a:xfrm>
            <a:prstGeom prst="roundRect">
              <a:avLst/>
            </a:prstGeom>
          </p:spPr>
          <p:txBody>
            <a:bodyPr lIns="43907" tIns="43907" rIns="43907" bIns="43907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46" name="TextBox 46"/>
          <p:cNvSpPr txBox="1"/>
          <p:nvPr/>
        </p:nvSpPr>
        <p:spPr>
          <a:xfrm>
            <a:off x="4939310" y="1774411"/>
            <a:ext cx="7544171" cy="641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5646"/>
              </a:lnSpc>
            </a:pPr>
            <a:r>
              <a:rPr lang="ar-SA" sz="4032" dirty="0">
                <a:solidFill>
                  <a:srgbClr val="FBFBFB"/>
                </a:solidFill>
                <a:latin typeface="Al Qabas" pitchFamily="2" charset="-78"/>
                <a:ea typeface="Al Qabas Bold"/>
                <a:cs typeface="Al Qabas" pitchFamily="2" charset="-78"/>
                <a:sym typeface="Al Qabas Bold"/>
                <a:rtl/>
              </a:rPr>
              <a:t>برنامج التعافي من الادمان</a:t>
            </a:r>
            <a:endParaRPr lang="ar-EG" sz="4032" dirty="0">
              <a:solidFill>
                <a:srgbClr val="FBFBFB"/>
              </a:solidFill>
              <a:latin typeface="Al Qabas" pitchFamily="2" charset="-78"/>
              <a:ea typeface="Al Qabas Bold"/>
              <a:cs typeface="Al Qabas" pitchFamily="2" charset="-78"/>
              <a:sym typeface="Al Qabas Bold"/>
              <a:rtl/>
            </a:endParaRPr>
          </a:p>
        </p:txBody>
      </p:sp>
      <p:grpSp>
        <p:nvGrpSpPr>
          <p:cNvPr id="47" name="Group 47"/>
          <p:cNvGrpSpPr/>
          <p:nvPr/>
        </p:nvGrpSpPr>
        <p:grpSpPr>
          <a:xfrm>
            <a:off x="12626805" y="1574258"/>
            <a:ext cx="1114297" cy="1119408"/>
            <a:chOff x="0" y="0"/>
            <a:chExt cx="214593" cy="215578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214593" cy="215578"/>
            </a:xfrm>
            <a:custGeom>
              <a:avLst/>
              <a:gdLst/>
              <a:ahLst/>
              <a:cxnLst/>
              <a:rect l="l" t="t" r="r" b="b"/>
              <a:pathLst>
                <a:path w="214593" h="215578">
                  <a:moveTo>
                    <a:pt x="107297" y="0"/>
                  </a:moveTo>
                  <a:lnTo>
                    <a:pt x="107297" y="0"/>
                  </a:lnTo>
                  <a:cubicBezTo>
                    <a:pt x="135753" y="0"/>
                    <a:pt x="163045" y="11304"/>
                    <a:pt x="183167" y="31426"/>
                  </a:cubicBezTo>
                  <a:cubicBezTo>
                    <a:pt x="203289" y="51548"/>
                    <a:pt x="214593" y="78840"/>
                    <a:pt x="214593" y="107297"/>
                  </a:cubicBezTo>
                  <a:lnTo>
                    <a:pt x="214593" y="108281"/>
                  </a:lnTo>
                  <a:cubicBezTo>
                    <a:pt x="214593" y="136738"/>
                    <a:pt x="203289" y="164029"/>
                    <a:pt x="183167" y="184151"/>
                  </a:cubicBezTo>
                  <a:cubicBezTo>
                    <a:pt x="163045" y="204273"/>
                    <a:pt x="135753" y="215578"/>
                    <a:pt x="107297" y="215578"/>
                  </a:cubicBezTo>
                  <a:lnTo>
                    <a:pt x="107297" y="215578"/>
                  </a:lnTo>
                  <a:cubicBezTo>
                    <a:pt x="78840" y="215578"/>
                    <a:pt x="51548" y="204273"/>
                    <a:pt x="31426" y="184151"/>
                  </a:cubicBezTo>
                  <a:cubicBezTo>
                    <a:pt x="11304" y="164029"/>
                    <a:pt x="0" y="136738"/>
                    <a:pt x="0" y="108281"/>
                  </a:cubicBezTo>
                  <a:lnTo>
                    <a:pt x="0" y="107297"/>
                  </a:lnTo>
                  <a:cubicBezTo>
                    <a:pt x="0" y="78840"/>
                    <a:pt x="11304" y="51548"/>
                    <a:pt x="31426" y="31426"/>
                  </a:cubicBezTo>
                  <a:cubicBezTo>
                    <a:pt x="51548" y="11304"/>
                    <a:pt x="78840" y="0"/>
                    <a:pt x="107297" y="0"/>
                  </a:cubicBezTo>
                  <a:close/>
                </a:path>
              </a:pathLst>
            </a:custGeom>
            <a:solidFill>
              <a:srgbClr val="6AAF4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0" y="-38100"/>
              <a:ext cx="214593" cy="253678"/>
            </a:xfrm>
            <a:prstGeom prst="rect">
              <a:avLst/>
            </a:prstGeom>
          </p:spPr>
          <p:txBody>
            <a:bodyPr lIns="43907" tIns="43907" rIns="43907" bIns="43907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0" name="TextBox 50"/>
          <p:cNvSpPr txBox="1"/>
          <p:nvPr/>
        </p:nvSpPr>
        <p:spPr>
          <a:xfrm>
            <a:off x="12781541" y="1670706"/>
            <a:ext cx="804823" cy="903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5"/>
              </a:lnSpc>
            </a:pPr>
            <a:r>
              <a:rPr lang="en-US" sz="5246" b="1" dirty="0">
                <a:solidFill>
                  <a:srgbClr val="FBFBFB"/>
                </a:solidFill>
                <a:latin typeface="IBM Plex Sans Arabic SemiBold" panose="020B0703050203000203" pitchFamily="34" charset="-78"/>
                <a:ea typeface="Al Qabas Bold"/>
                <a:cs typeface="IBM Plex Sans Arabic SemiBold" panose="020B0703050203000203" pitchFamily="34" charset="-78"/>
                <a:sym typeface="Al Qabas Bold"/>
              </a:rPr>
              <a:t>1</a:t>
            </a:r>
          </a:p>
        </p:txBody>
      </p:sp>
      <p:sp>
        <p:nvSpPr>
          <p:cNvPr id="7" name="TextBox 12">
            <a:extLst>
              <a:ext uri="{FF2B5EF4-FFF2-40B4-BE49-F238E27FC236}">
                <a16:creationId xmlns:a16="http://schemas.microsoft.com/office/drawing/2014/main" id="{88B02D23-4C29-4D72-518D-1709D3A5CE01}"/>
              </a:ext>
            </a:extLst>
          </p:cNvPr>
          <p:cNvSpPr txBox="1"/>
          <p:nvPr/>
        </p:nvSpPr>
        <p:spPr>
          <a:xfrm>
            <a:off x="2576479" y="3142393"/>
            <a:ext cx="13135042" cy="1717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2600" dirty="0">
                <a:solidFill>
                  <a:srgbClr val="15727A"/>
                </a:solidFill>
                <a:latin typeface="Al Qabas" pitchFamily="2" charset="-78"/>
                <a:cs typeface="Al Qabas" pitchFamily="2" charset="-78"/>
                <a:rtl/>
              </a:rPr>
              <a:t>برنامج تأهيلي متخصص ينفذ داخل سجن المدينة المنورة، يستهدف نزلاء قضايا المخدرات، ويركز على دعمهم نفسياً وسلوكياً وتعزيز استقرارهم خلال مرحلة التعافي، بما يسهم في تهيئتهم للاندماج الإيجابي بعد الإفراج.</a:t>
            </a:r>
            <a:endParaRPr lang="ar-EG" sz="2600" dirty="0">
              <a:solidFill>
                <a:srgbClr val="15727A"/>
              </a:solidFill>
              <a:latin typeface="Al Qabas" pitchFamily="2" charset="-78"/>
              <a:cs typeface="Al Qabas" pitchFamily="2" charset="-78"/>
              <a:sym typeface="Al Qabas"/>
              <a:rtl/>
            </a:endParaRPr>
          </a:p>
        </p:txBody>
      </p:sp>
      <p:sp>
        <p:nvSpPr>
          <p:cNvPr id="29" name="AutoShape 35">
            <a:extLst>
              <a:ext uri="{FF2B5EF4-FFF2-40B4-BE49-F238E27FC236}">
                <a16:creationId xmlns:a16="http://schemas.microsoft.com/office/drawing/2014/main" id="{8986E1B2-D89C-0C65-6DE7-C845F1949F5B}"/>
              </a:ext>
            </a:extLst>
          </p:cNvPr>
          <p:cNvSpPr/>
          <p:nvPr/>
        </p:nvSpPr>
        <p:spPr>
          <a:xfrm>
            <a:off x="13017580" y="8590973"/>
            <a:ext cx="2382015" cy="0"/>
          </a:xfrm>
          <a:prstGeom prst="line">
            <a:avLst/>
          </a:prstGeom>
          <a:ln w="12700" cap="flat">
            <a:solidFill>
              <a:srgbClr val="80838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39" name="TextBox 37">
            <a:extLst>
              <a:ext uri="{FF2B5EF4-FFF2-40B4-BE49-F238E27FC236}">
                <a16:creationId xmlns:a16="http://schemas.microsoft.com/office/drawing/2014/main" id="{CD330683-2A51-0B54-9DF0-985EF3FD1229}"/>
              </a:ext>
            </a:extLst>
          </p:cNvPr>
          <p:cNvSpPr txBox="1"/>
          <p:nvPr/>
        </p:nvSpPr>
        <p:spPr>
          <a:xfrm>
            <a:off x="13017580" y="8682323"/>
            <a:ext cx="2382015" cy="4235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3696"/>
              </a:lnSpc>
            </a:pPr>
            <a:r>
              <a:rPr lang="ar-SA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جلسة جماعية</a:t>
            </a:r>
            <a:endParaRPr lang="ar-EG" sz="2640" dirty="0">
              <a:solidFill>
                <a:srgbClr val="6AAF44"/>
              </a:solidFill>
              <a:latin typeface="Al Qabas" pitchFamily="2" charset="-78"/>
              <a:ea typeface="Al Qabas"/>
              <a:cs typeface="Al Qabas" pitchFamily="2" charset="-78"/>
              <a:sym typeface="Al Qabas"/>
              <a:rtl/>
            </a:endParaRPr>
          </a:p>
        </p:txBody>
      </p:sp>
      <p:sp>
        <p:nvSpPr>
          <p:cNvPr id="42" name="TextBox 38">
            <a:extLst>
              <a:ext uri="{FF2B5EF4-FFF2-40B4-BE49-F238E27FC236}">
                <a16:creationId xmlns:a16="http://schemas.microsoft.com/office/drawing/2014/main" id="{96AA1CCA-F614-4B69-735C-6B18F8E0FBCA}"/>
              </a:ext>
            </a:extLst>
          </p:cNvPr>
          <p:cNvSpPr txBox="1"/>
          <p:nvPr/>
        </p:nvSpPr>
        <p:spPr>
          <a:xfrm>
            <a:off x="12925665" y="7717414"/>
            <a:ext cx="1737273" cy="7786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6806"/>
              </a:lnSpc>
            </a:pPr>
            <a:r>
              <a:rPr lang="en-US" sz="4861" b="1" spc="48" dirty="0">
                <a:ln w="28575">
                  <a:solidFill>
                    <a:srgbClr val="0070C0"/>
                  </a:solidFill>
                </a:ln>
                <a:noFill/>
                <a:latin typeface="Al Qabas Bold" pitchFamily="2" charset="-78"/>
                <a:ea typeface="Al Qabas Bold"/>
                <a:cs typeface="Al Qabas Bold" pitchFamily="2" charset="-78"/>
                <a:sym typeface="Al Qabas Bold"/>
              </a:rPr>
              <a:t>408</a:t>
            </a:r>
          </a:p>
        </p:txBody>
      </p:sp>
      <p:sp>
        <p:nvSpPr>
          <p:cNvPr id="58" name="AutoShape 35">
            <a:extLst>
              <a:ext uri="{FF2B5EF4-FFF2-40B4-BE49-F238E27FC236}">
                <a16:creationId xmlns:a16="http://schemas.microsoft.com/office/drawing/2014/main" id="{1ECE34D5-3223-0B63-6B34-05EB6B6D2FCB}"/>
              </a:ext>
            </a:extLst>
          </p:cNvPr>
          <p:cNvSpPr/>
          <p:nvPr/>
        </p:nvSpPr>
        <p:spPr>
          <a:xfrm>
            <a:off x="9280878" y="8554645"/>
            <a:ext cx="2382015" cy="0"/>
          </a:xfrm>
          <a:prstGeom prst="line">
            <a:avLst/>
          </a:prstGeom>
          <a:ln w="12700" cap="flat">
            <a:solidFill>
              <a:srgbClr val="80838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60" name="TextBox 37">
            <a:extLst>
              <a:ext uri="{FF2B5EF4-FFF2-40B4-BE49-F238E27FC236}">
                <a16:creationId xmlns:a16="http://schemas.microsoft.com/office/drawing/2014/main" id="{9F281E56-3EB0-FC3E-CAE4-FBA1C9FD7BDB}"/>
              </a:ext>
            </a:extLst>
          </p:cNvPr>
          <p:cNvSpPr txBox="1"/>
          <p:nvPr/>
        </p:nvSpPr>
        <p:spPr>
          <a:xfrm>
            <a:off x="8599093" y="8645995"/>
            <a:ext cx="3063801" cy="4235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>
              <a:lnSpc>
                <a:spcPts val="3696"/>
              </a:lnSpc>
            </a:pPr>
            <a:r>
              <a:rPr lang="ar-SA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الوقاية من الانتكاسة</a:t>
            </a:r>
            <a:endParaRPr lang="ar-EG" sz="2640" dirty="0">
              <a:solidFill>
                <a:srgbClr val="6AAF44"/>
              </a:solidFill>
              <a:latin typeface="Al Qabas" pitchFamily="2" charset="-78"/>
              <a:ea typeface="Al Qabas"/>
              <a:cs typeface="Al Qabas" pitchFamily="2" charset="-78"/>
              <a:sym typeface="Al Qabas"/>
              <a:rtl/>
            </a:endParaRPr>
          </a:p>
        </p:txBody>
      </p:sp>
      <p:sp>
        <p:nvSpPr>
          <p:cNvPr id="61" name="TextBox 38">
            <a:extLst>
              <a:ext uri="{FF2B5EF4-FFF2-40B4-BE49-F238E27FC236}">
                <a16:creationId xmlns:a16="http://schemas.microsoft.com/office/drawing/2014/main" id="{ABF05E5B-CF3A-5E36-2E34-66527046BB93}"/>
              </a:ext>
            </a:extLst>
          </p:cNvPr>
          <p:cNvSpPr txBox="1"/>
          <p:nvPr/>
        </p:nvSpPr>
        <p:spPr>
          <a:xfrm>
            <a:off x="9188963" y="7681086"/>
            <a:ext cx="1737273" cy="7786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6806"/>
              </a:lnSpc>
            </a:pPr>
            <a:r>
              <a:rPr lang="en-US" sz="4861" b="1" spc="48" dirty="0">
                <a:ln w="28575">
                  <a:solidFill>
                    <a:srgbClr val="0070C0"/>
                  </a:solidFill>
                </a:ln>
                <a:noFill/>
                <a:latin typeface="Al Qabas Bold" pitchFamily="2" charset="-78"/>
                <a:ea typeface="Al Qabas Bold"/>
                <a:cs typeface="Al Qabas Bold" pitchFamily="2" charset="-78"/>
                <a:sym typeface="Al Qabas Bold"/>
              </a:rPr>
              <a:t>108</a:t>
            </a:r>
          </a:p>
        </p:txBody>
      </p:sp>
      <p:pic>
        <p:nvPicPr>
          <p:cNvPr id="14" name="رسم 13" descr="حمى خطوط عريضة">
            <a:extLst>
              <a:ext uri="{FF2B5EF4-FFF2-40B4-BE49-F238E27FC236}">
                <a16:creationId xmlns:a16="http://schemas.microsoft.com/office/drawing/2014/main" id="{9ABA5CD1-593D-B191-9EA9-AB8708CE252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910237" y="7612513"/>
            <a:ext cx="914400" cy="914400"/>
          </a:xfrm>
          <a:prstGeom prst="rect">
            <a:avLst/>
          </a:prstGeom>
        </p:spPr>
      </p:pic>
      <p:pic>
        <p:nvPicPr>
          <p:cNvPr id="24" name="رسم 23" descr="درع بعلامة أمان خطوط عريضة">
            <a:extLst>
              <a:ext uri="{FF2B5EF4-FFF2-40B4-BE49-F238E27FC236}">
                <a16:creationId xmlns:a16="http://schemas.microsoft.com/office/drawing/2014/main" id="{CDA0EC8D-573C-14EA-7D00-6AD2EEA2FBA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632499" y="5466956"/>
            <a:ext cx="914400" cy="914400"/>
          </a:xfrm>
          <a:prstGeom prst="rect">
            <a:avLst/>
          </a:prstGeom>
        </p:spPr>
      </p:pic>
      <p:pic>
        <p:nvPicPr>
          <p:cNvPr id="52" name="رسم 51" descr="عصف ذهني جماعي خطوط عريضة">
            <a:extLst>
              <a:ext uri="{FF2B5EF4-FFF2-40B4-BE49-F238E27FC236}">
                <a16:creationId xmlns:a16="http://schemas.microsoft.com/office/drawing/2014/main" id="{5202C273-4DBD-3A16-A03D-BF873FF9620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4565491" y="7612513"/>
            <a:ext cx="914400" cy="914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34924" b="-42852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 dirty="0">
              <a:latin typeface="Al Qabas" pitchFamily="2" charset="-78"/>
              <a:cs typeface="Al Qabas" pitchFamily="2" charset="-78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-2323418" y="5454821"/>
            <a:ext cx="8599093" cy="8599093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5727A">
                    <a:alpha val="0"/>
                  </a:srgbClr>
                </a:gs>
                <a:gs pos="100000">
                  <a:srgbClr val="15727A">
                    <a:alpha val="19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ar-SA">
                <a:latin typeface="Al Qabas" pitchFamily="2" charset="-78"/>
                <a:cs typeface="Al Qabas" pitchFamily="2" charset="-78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>
                <a:latin typeface="Al Qabas" pitchFamily="2" charset="-78"/>
                <a:cs typeface="Al Qabas" pitchFamily="2" charset="-78"/>
              </a:endParaRPr>
            </a:p>
          </p:txBody>
        </p:sp>
      </p:grpSp>
      <p:sp>
        <p:nvSpPr>
          <p:cNvPr id="6" name="Freeform 6"/>
          <p:cNvSpPr/>
          <p:nvPr/>
        </p:nvSpPr>
        <p:spPr>
          <a:xfrm>
            <a:off x="1028700" y="847750"/>
            <a:ext cx="1425415" cy="1453015"/>
          </a:xfrm>
          <a:custGeom>
            <a:avLst/>
            <a:gdLst/>
            <a:ahLst/>
            <a:cxnLst/>
            <a:rect l="l" t="t" r="r" b="b"/>
            <a:pathLst>
              <a:path w="1425415" h="1453015">
                <a:moveTo>
                  <a:pt x="0" y="0"/>
                </a:moveTo>
                <a:lnTo>
                  <a:pt x="1425415" y="0"/>
                </a:lnTo>
                <a:lnTo>
                  <a:pt x="1425415" y="1453015"/>
                </a:lnTo>
                <a:lnTo>
                  <a:pt x="0" y="14530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7592" t="-34295" r="-117592" b="-50664"/>
            </a:stretch>
          </a:blipFill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grpSp>
        <p:nvGrpSpPr>
          <p:cNvPr id="8" name="Group 8"/>
          <p:cNvGrpSpPr/>
          <p:nvPr/>
        </p:nvGrpSpPr>
        <p:grpSpPr>
          <a:xfrm rot="16200000">
            <a:off x="15540738" y="3808255"/>
            <a:ext cx="2710512" cy="726611"/>
            <a:chOff x="0" y="0"/>
            <a:chExt cx="912275" cy="24455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12275" cy="244555"/>
            </a:xfrm>
            <a:custGeom>
              <a:avLst/>
              <a:gdLst/>
              <a:ahLst/>
              <a:cxnLst/>
              <a:rect l="l" t="t" r="r" b="b"/>
              <a:pathLst>
                <a:path w="912275" h="244555">
                  <a:moveTo>
                    <a:pt x="122277" y="0"/>
                  </a:moveTo>
                  <a:lnTo>
                    <a:pt x="789998" y="0"/>
                  </a:lnTo>
                  <a:cubicBezTo>
                    <a:pt x="822428" y="0"/>
                    <a:pt x="853530" y="12883"/>
                    <a:pt x="876461" y="35814"/>
                  </a:cubicBezTo>
                  <a:cubicBezTo>
                    <a:pt x="899393" y="58746"/>
                    <a:pt x="912275" y="89847"/>
                    <a:pt x="912275" y="122277"/>
                  </a:cubicBezTo>
                  <a:lnTo>
                    <a:pt x="912275" y="122277"/>
                  </a:lnTo>
                  <a:cubicBezTo>
                    <a:pt x="912275" y="154708"/>
                    <a:pt x="899393" y="185809"/>
                    <a:pt x="876461" y="208741"/>
                  </a:cubicBezTo>
                  <a:cubicBezTo>
                    <a:pt x="853530" y="231672"/>
                    <a:pt x="822428" y="244555"/>
                    <a:pt x="789998" y="244555"/>
                  </a:cubicBezTo>
                  <a:lnTo>
                    <a:pt x="122277" y="244555"/>
                  </a:lnTo>
                  <a:cubicBezTo>
                    <a:pt x="89847" y="244555"/>
                    <a:pt x="58746" y="231672"/>
                    <a:pt x="35814" y="208741"/>
                  </a:cubicBezTo>
                  <a:cubicBezTo>
                    <a:pt x="12883" y="185809"/>
                    <a:pt x="0" y="154708"/>
                    <a:pt x="0" y="122277"/>
                  </a:cubicBezTo>
                  <a:lnTo>
                    <a:pt x="0" y="122277"/>
                  </a:lnTo>
                  <a:cubicBezTo>
                    <a:pt x="0" y="89847"/>
                    <a:pt x="12883" y="58746"/>
                    <a:pt x="35814" y="35814"/>
                  </a:cubicBezTo>
                  <a:cubicBezTo>
                    <a:pt x="58746" y="12883"/>
                    <a:pt x="89847" y="0"/>
                    <a:pt x="122277" y="0"/>
                  </a:cubicBezTo>
                  <a:close/>
                </a:path>
              </a:pathLst>
            </a:custGeom>
            <a:solidFill>
              <a:srgbClr val="CEE2D1"/>
            </a:solidFill>
          </p:spPr>
          <p:txBody>
            <a:bodyPr/>
            <a:lstStyle/>
            <a:p>
              <a:endParaRPr lang="ar-SA">
                <a:latin typeface="Al Qabas" pitchFamily="2" charset="-78"/>
                <a:cs typeface="Al Qabas" pitchFamily="2" charset="-78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912275" cy="292180"/>
            </a:xfrm>
            <a:prstGeom prst="rect">
              <a:avLst/>
            </a:prstGeom>
          </p:spPr>
          <p:txBody>
            <a:bodyPr lIns="39752" tIns="39752" rIns="39752" bIns="39752" rtlCol="0" anchor="ctr"/>
            <a:lstStyle/>
            <a:p>
              <a:pPr algn="ctr">
                <a:lnSpc>
                  <a:spcPts val="3696"/>
                </a:lnSpc>
              </a:pPr>
              <a:endParaRPr>
                <a:latin typeface="Al Qabas" pitchFamily="2" charset="-78"/>
                <a:cs typeface="Al Qabas" pitchFamily="2" charset="-78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 rot="16200000">
            <a:off x="15758432" y="3953680"/>
            <a:ext cx="2232263" cy="43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836"/>
              </a:lnSpc>
            </a:pPr>
            <a:r>
              <a:rPr lang="ar-EG" sz="2740" dirty="0">
                <a:solidFill>
                  <a:srgbClr val="15727A"/>
                </a:solidFill>
                <a:latin typeface="Al Qabas" pitchFamily="2" charset="-78"/>
                <a:ea typeface="Al Qabas Bold"/>
                <a:cs typeface="Al Qabas" pitchFamily="2" charset="-78"/>
                <a:sym typeface="Al Qabas Bold"/>
                <a:rtl/>
              </a:rPr>
              <a:t>ملخص البرنامج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971800" y="3535985"/>
            <a:ext cx="12719716" cy="11503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2600" dirty="0">
                <a:solidFill>
                  <a:srgbClr val="15727A"/>
                </a:solidFill>
                <a:latin typeface="Al Qabas" pitchFamily="2" charset="-78"/>
                <a:cs typeface="Al Qabas" pitchFamily="2" charset="-78"/>
                <a:rtl/>
              </a:rPr>
              <a:t>برنامج تأهيلي يعنى بمرافقة المتعافين خلال مرحلة التعافي، عبر تقديم دعم نفسي وسلوكي مستمر، يهدف إلى تعزيز الالتزام، وبناء الاستقرار، وتقليل احتمالات الانتكاسة</a:t>
            </a:r>
            <a:endParaRPr lang="ar-EG" sz="2600" dirty="0">
              <a:solidFill>
                <a:srgbClr val="15727A"/>
              </a:solidFill>
              <a:latin typeface="Al Qabas" pitchFamily="2" charset="-78"/>
              <a:cs typeface="Al Qabas" pitchFamily="2" charset="-78"/>
              <a:sym typeface="Al Qabas"/>
              <a:rtl/>
            </a:endParaRPr>
          </a:p>
        </p:txBody>
      </p:sp>
      <p:grpSp>
        <p:nvGrpSpPr>
          <p:cNvPr id="14" name="Group 14"/>
          <p:cNvGrpSpPr/>
          <p:nvPr/>
        </p:nvGrpSpPr>
        <p:grpSpPr>
          <a:xfrm rot="16200000">
            <a:off x="15603307" y="7086768"/>
            <a:ext cx="2585375" cy="726611"/>
            <a:chOff x="0" y="0"/>
            <a:chExt cx="870158" cy="24455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70158" cy="244555"/>
            </a:xfrm>
            <a:custGeom>
              <a:avLst/>
              <a:gdLst/>
              <a:ahLst/>
              <a:cxnLst/>
              <a:rect l="l" t="t" r="r" b="b"/>
              <a:pathLst>
                <a:path w="870158" h="244555">
                  <a:moveTo>
                    <a:pt x="122277" y="0"/>
                  </a:moveTo>
                  <a:lnTo>
                    <a:pt x="747880" y="0"/>
                  </a:lnTo>
                  <a:cubicBezTo>
                    <a:pt x="780310" y="0"/>
                    <a:pt x="811412" y="12883"/>
                    <a:pt x="834344" y="35814"/>
                  </a:cubicBezTo>
                  <a:cubicBezTo>
                    <a:pt x="857275" y="58746"/>
                    <a:pt x="870158" y="89847"/>
                    <a:pt x="870158" y="122277"/>
                  </a:cubicBezTo>
                  <a:lnTo>
                    <a:pt x="870158" y="122277"/>
                  </a:lnTo>
                  <a:cubicBezTo>
                    <a:pt x="870158" y="154708"/>
                    <a:pt x="857275" y="185809"/>
                    <a:pt x="834344" y="208741"/>
                  </a:cubicBezTo>
                  <a:cubicBezTo>
                    <a:pt x="811412" y="231672"/>
                    <a:pt x="780310" y="244555"/>
                    <a:pt x="747880" y="244555"/>
                  </a:cubicBezTo>
                  <a:lnTo>
                    <a:pt x="122277" y="244555"/>
                  </a:lnTo>
                  <a:cubicBezTo>
                    <a:pt x="89847" y="244555"/>
                    <a:pt x="58746" y="231672"/>
                    <a:pt x="35814" y="208741"/>
                  </a:cubicBezTo>
                  <a:cubicBezTo>
                    <a:pt x="12883" y="185809"/>
                    <a:pt x="0" y="154708"/>
                    <a:pt x="0" y="122277"/>
                  </a:cubicBezTo>
                  <a:lnTo>
                    <a:pt x="0" y="122277"/>
                  </a:lnTo>
                  <a:cubicBezTo>
                    <a:pt x="0" y="89847"/>
                    <a:pt x="12883" y="58746"/>
                    <a:pt x="35814" y="35814"/>
                  </a:cubicBezTo>
                  <a:cubicBezTo>
                    <a:pt x="58746" y="12883"/>
                    <a:pt x="89847" y="0"/>
                    <a:pt x="122277" y="0"/>
                  </a:cubicBezTo>
                  <a:close/>
                </a:path>
              </a:pathLst>
            </a:custGeom>
            <a:solidFill>
              <a:srgbClr val="CEE2D1"/>
            </a:solidFill>
          </p:spPr>
          <p:txBody>
            <a:bodyPr/>
            <a:lstStyle/>
            <a:p>
              <a:endParaRPr lang="ar-SA">
                <a:latin typeface="Al Qabas" pitchFamily="2" charset="-78"/>
                <a:cs typeface="Al Qabas" pitchFamily="2" charset="-78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870158" cy="292180"/>
            </a:xfrm>
            <a:prstGeom prst="rect">
              <a:avLst/>
            </a:prstGeom>
          </p:spPr>
          <p:txBody>
            <a:bodyPr lIns="39752" tIns="39752" rIns="39752" bIns="39752" rtlCol="0" anchor="ctr"/>
            <a:lstStyle/>
            <a:p>
              <a:pPr algn="ctr">
                <a:lnSpc>
                  <a:spcPts val="3696"/>
                </a:lnSpc>
              </a:pPr>
              <a:endParaRPr>
                <a:latin typeface="Al Qabas" pitchFamily="2" charset="-78"/>
                <a:cs typeface="Al Qabas" pitchFamily="2" charset="-78"/>
              </a:endParaRPr>
            </a:p>
          </p:txBody>
        </p:sp>
      </p:grpSp>
      <p:sp>
        <p:nvSpPr>
          <p:cNvPr id="17" name="TextBox 17"/>
          <p:cNvSpPr txBox="1"/>
          <p:nvPr/>
        </p:nvSpPr>
        <p:spPr>
          <a:xfrm rot="16200000">
            <a:off x="15832786" y="7232193"/>
            <a:ext cx="2084847" cy="43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836"/>
              </a:lnSpc>
            </a:pPr>
            <a:r>
              <a:rPr lang="ar-EG" sz="2740" dirty="0">
                <a:solidFill>
                  <a:srgbClr val="15727A"/>
                </a:solidFill>
                <a:latin typeface="Al Qabas" pitchFamily="2" charset="-78"/>
                <a:ea typeface="Al Qabas Bold"/>
                <a:cs typeface="Al Qabas" pitchFamily="2" charset="-78"/>
                <a:sym typeface="Al Qabas Bold"/>
                <a:rtl/>
              </a:rPr>
              <a:t>الإحصائيــــــــــات</a:t>
            </a:r>
          </a:p>
        </p:txBody>
      </p:sp>
      <p:sp>
        <p:nvSpPr>
          <p:cNvPr id="19" name="AutoShape 19"/>
          <p:cNvSpPr/>
          <p:nvPr/>
        </p:nvSpPr>
        <p:spPr>
          <a:xfrm>
            <a:off x="11734800" y="6773926"/>
            <a:ext cx="2791065" cy="0"/>
          </a:xfrm>
          <a:prstGeom prst="line">
            <a:avLst/>
          </a:prstGeom>
          <a:ln w="38100" cap="flat">
            <a:solidFill>
              <a:srgbClr val="6AAF4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algn="r" defTabSz="914400" rtl="1" eaLnBrk="1" latinLnBrk="0" hangingPunct="1"/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20" name="Freeform 20"/>
          <p:cNvSpPr/>
          <p:nvPr/>
        </p:nvSpPr>
        <p:spPr>
          <a:xfrm>
            <a:off x="13898380" y="6302589"/>
            <a:ext cx="667448" cy="329552"/>
          </a:xfrm>
          <a:custGeom>
            <a:avLst/>
            <a:gdLst/>
            <a:ahLst/>
            <a:cxnLst/>
            <a:rect l="l" t="t" r="r" b="b"/>
            <a:pathLst>
              <a:path w="889931" h="439403">
                <a:moveTo>
                  <a:pt x="0" y="0"/>
                </a:moveTo>
                <a:lnTo>
                  <a:pt x="889931" y="0"/>
                </a:lnTo>
                <a:lnTo>
                  <a:pt x="889931" y="439403"/>
                </a:lnTo>
                <a:lnTo>
                  <a:pt x="0" y="4394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1545694" y="7079557"/>
            <a:ext cx="2980171" cy="4235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>
              <a:lnSpc>
                <a:spcPts val="3696"/>
              </a:lnSpc>
            </a:pP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متع</a:t>
            </a:r>
            <a:r>
              <a:rPr lang="ar-SA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</a:t>
            </a: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افٍ </a:t>
            </a:r>
            <a:r>
              <a:rPr lang="ar-EG" sz="2640" dirty="0" err="1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مستفي</a:t>
            </a: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</a:t>
            </a:r>
            <a:r>
              <a:rPr lang="ar-SA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ــــــ</a:t>
            </a: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د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145063" y="5905500"/>
            <a:ext cx="1644517" cy="872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806"/>
              </a:lnSpc>
            </a:pPr>
            <a:r>
              <a:rPr lang="en-US" sz="6000" spc="48" dirty="0">
                <a:solidFill>
                  <a:srgbClr val="15727A"/>
                </a:solidFill>
                <a:latin typeface="Al Qabas" pitchFamily="2" charset="-78"/>
                <a:ea typeface="Al Qabas Bold"/>
                <a:cs typeface="Al Qabas" pitchFamily="2" charset="-78"/>
                <a:sym typeface="Al Qabas Bold"/>
              </a:rPr>
              <a:t>30</a:t>
            </a:r>
          </a:p>
        </p:txBody>
      </p:sp>
      <p:sp>
        <p:nvSpPr>
          <p:cNvPr id="23" name="AutoShape 23"/>
          <p:cNvSpPr/>
          <p:nvPr/>
        </p:nvSpPr>
        <p:spPr>
          <a:xfrm>
            <a:off x="7543800" y="6773926"/>
            <a:ext cx="2771203" cy="0"/>
          </a:xfrm>
          <a:prstGeom prst="line">
            <a:avLst/>
          </a:prstGeom>
          <a:ln w="38100" cap="flat">
            <a:solidFill>
              <a:srgbClr val="6AAF4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24" name="Freeform 24"/>
          <p:cNvSpPr/>
          <p:nvPr/>
        </p:nvSpPr>
        <p:spPr>
          <a:xfrm>
            <a:off x="9623704" y="6149991"/>
            <a:ext cx="691297" cy="508968"/>
          </a:xfrm>
          <a:custGeom>
            <a:avLst/>
            <a:gdLst/>
            <a:ahLst/>
            <a:cxnLst/>
            <a:rect l="l" t="t" r="r" b="b"/>
            <a:pathLst>
              <a:path w="921730" h="678624">
                <a:moveTo>
                  <a:pt x="0" y="0"/>
                </a:moveTo>
                <a:lnTo>
                  <a:pt x="921730" y="0"/>
                </a:lnTo>
                <a:lnTo>
                  <a:pt x="921730" y="678624"/>
                </a:lnTo>
                <a:lnTo>
                  <a:pt x="0" y="67862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7330528" y="7079557"/>
            <a:ext cx="2984476" cy="4235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>
              <a:lnSpc>
                <a:spcPts val="3696"/>
              </a:lnSpc>
            </a:pP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لقـ</a:t>
            </a:r>
            <a:r>
              <a:rPr lang="ar-SA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</a:t>
            </a: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</a:t>
            </a:r>
            <a:r>
              <a:rPr lang="ar-EG" sz="2640" dirty="0" err="1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اءا</a:t>
            </a:r>
            <a:r>
              <a:rPr lang="ar-SA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ت</a:t>
            </a: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 أسبوعي</a:t>
            </a:r>
            <a:r>
              <a:rPr lang="ar-SA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ــــة</a:t>
            </a:r>
            <a:endParaRPr lang="ar-EG" sz="2640" dirty="0">
              <a:solidFill>
                <a:srgbClr val="6AAF44"/>
              </a:solidFill>
              <a:latin typeface="Al Qabas" pitchFamily="2" charset="-78"/>
              <a:ea typeface="Al Qabas"/>
              <a:cs typeface="Al Qabas" pitchFamily="2" charset="-78"/>
              <a:sym typeface="Al Qabas"/>
              <a:rtl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7933593" y="5905500"/>
            <a:ext cx="1585336" cy="872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806"/>
              </a:lnSpc>
            </a:pPr>
            <a:r>
              <a:rPr lang="en-US" sz="6000" spc="48" dirty="0">
                <a:solidFill>
                  <a:srgbClr val="15727A"/>
                </a:solidFill>
                <a:latin typeface="Al Qabas" pitchFamily="2" charset="-78"/>
                <a:ea typeface="Al Qabas Bold"/>
                <a:cs typeface="Al Qabas" pitchFamily="2" charset="-78"/>
                <a:sym typeface="Al Qabas Bold"/>
              </a:rPr>
              <a:t>3</a:t>
            </a:r>
          </a:p>
        </p:txBody>
      </p:sp>
      <p:sp>
        <p:nvSpPr>
          <p:cNvPr id="27" name="AutoShape 27"/>
          <p:cNvSpPr/>
          <p:nvPr/>
        </p:nvSpPr>
        <p:spPr>
          <a:xfrm>
            <a:off x="3124016" y="6776493"/>
            <a:ext cx="2980171" cy="0"/>
          </a:xfrm>
          <a:prstGeom prst="line">
            <a:avLst/>
          </a:prstGeom>
          <a:ln w="38100" cap="flat">
            <a:solidFill>
              <a:srgbClr val="6AAF4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algn="r" defTabSz="914400" rtl="1" eaLnBrk="1" latinLnBrk="0" hangingPunct="1"/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28" name="Freeform 28"/>
          <p:cNvSpPr/>
          <p:nvPr/>
        </p:nvSpPr>
        <p:spPr>
          <a:xfrm>
            <a:off x="5472304" y="6120546"/>
            <a:ext cx="572992" cy="572992"/>
          </a:xfrm>
          <a:custGeom>
            <a:avLst/>
            <a:gdLst/>
            <a:ahLst/>
            <a:cxnLst/>
            <a:rect l="l" t="t" r="r" b="b"/>
            <a:pathLst>
              <a:path w="763989" h="763989">
                <a:moveTo>
                  <a:pt x="0" y="0"/>
                </a:moveTo>
                <a:lnTo>
                  <a:pt x="763989" y="0"/>
                </a:lnTo>
                <a:lnTo>
                  <a:pt x="763989" y="763989"/>
                </a:lnTo>
                <a:lnTo>
                  <a:pt x="0" y="76398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29" name="Freeform 29"/>
          <p:cNvSpPr/>
          <p:nvPr/>
        </p:nvSpPr>
        <p:spPr>
          <a:xfrm>
            <a:off x="4456579" y="6206709"/>
            <a:ext cx="913199" cy="400667"/>
          </a:xfrm>
          <a:custGeom>
            <a:avLst/>
            <a:gdLst/>
            <a:ahLst/>
            <a:cxnLst/>
            <a:rect l="l" t="t" r="r" b="b"/>
            <a:pathLst>
              <a:path w="1217599" h="534222">
                <a:moveTo>
                  <a:pt x="0" y="0"/>
                </a:moveTo>
                <a:lnTo>
                  <a:pt x="1217599" y="0"/>
                </a:lnTo>
                <a:lnTo>
                  <a:pt x="1217599" y="534221"/>
                </a:lnTo>
                <a:lnTo>
                  <a:pt x="0" y="53422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3124016" y="7082123"/>
            <a:ext cx="2980171" cy="4235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>
              <a:lnSpc>
                <a:spcPts val="3696"/>
              </a:lnSpc>
            </a:pPr>
            <a:r>
              <a:rPr lang="ar-SA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برنامـــــــــج مستمـــــــــر</a:t>
            </a:r>
            <a:endParaRPr lang="ar-EG" sz="2640" dirty="0">
              <a:solidFill>
                <a:srgbClr val="6AAF44"/>
              </a:solidFill>
              <a:latin typeface="Al Qabas" pitchFamily="2" charset="-78"/>
              <a:ea typeface="Al Qabas"/>
              <a:cs typeface="Al Qabas" pitchFamily="2" charset="-78"/>
              <a:sym typeface="Al Qabas"/>
              <a:rtl/>
            </a:endParaRPr>
          </a:p>
        </p:txBody>
      </p:sp>
      <p:sp>
        <p:nvSpPr>
          <p:cNvPr id="32" name="AutoShape 32"/>
          <p:cNvSpPr/>
          <p:nvPr/>
        </p:nvSpPr>
        <p:spPr>
          <a:xfrm flipV="1">
            <a:off x="0" y="9446421"/>
            <a:ext cx="16646608" cy="0"/>
          </a:xfrm>
          <a:prstGeom prst="line">
            <a:avLst/>
          </a:prstGeom>
          <a:ln w="25400" cap="flat">
            <a:solidFill>
              <a:srgbClr val="6AAF4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16646608" y="9215438"/>
            <a:ext cx="612692" cy="400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79"/>
              </a:lnSpc>
            </a:pPr>
            <a:r>
              <a:rPr lang="en-US" sz="2485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</a:rPr>
              <a:t>17</a:t>
            </a:r>
          </a:p>
        </p:txBody>
      </p:sp>
      <p:grpSp>
        <p:nvGrpSpPr>
          <p:cNvPr id="35" name="Group 35"/>
          <p:cNvGrpSpPr/>
          <p:nvPr/>
        </p:nvGrpSpPr>
        <p:grpSpPr>
          <a:xfrm>
            <a:off x="4546899" y="1462036"/>
            <a:ext cx="9194203" cy="1231630"/>
            <a:chOff x="0" y="-38100"/>
            <a:chExt cx="3121488" cy="418146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3121488" cy="380046"/>
            </a:xfrm>
            <a:prstGeom prst="roundRect">
              <a:avLst>
                <a:gd name="adj" fmla="val 50000"/>
              </a:avLst>
            </a:prstGeom>
            <a:solidFill>
              <a:srgbClr val="15727A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ar-SA">
                <a:latin typeface="Al Qabas" pitchFamily="2" charset="-78"/>
                <a:cs typeface="Al Qabas" pitchFamily="2" charset="-78"/>
              </a:endParaRP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38100"/>
              <a:ext cx="3121488" cy="418146"/>
            </a:xfrm>
            <a:prstGeom prst="roundRect">
              <a:avLst/>
            </a:prstGeom>
          </p:spPr>
          <p:txBody>
            <a:bodyPr lIns="43907" tIns="43907" rIns="43907" bIns="43907" rtlCol="0" anchor="ctr"/>
            <a:lstStyle/>
            <a:p>
              <a:pPr algn="ctr">
                <a:lnSpc>
                  <a:spcPts val="2660"/>
                </a:lnSpc>
              </a:pPr>
              <a:endParaRPr>
                <a:latin typeface="Al Qabas" pitchFamily="2" charset="-78"/>
                <a:cs typeface="Al Qabas" pitchFamily="2" charset="-78"/>
              </a:endParaRPr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4939310" y="1774411"/>
            <a:ext cx="7544171" cy="641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5646"/>
              </a:lnSpc>
            </a:pPr>
            <a:r>
              <a:rPr lang="ar-EG" sz="4032" dirty="0">
                <a:solidFill>
                  <a:srgbClr val="FBFBFB"/>
                </a:solidFill>
                <a:latin typeface="Al Qabas" pitchFamily="2" charset="-78"/>
                <a:ea typeface="Al Qabas Bold"/>
                <a:cs typeface="Al Qabas" pitchFamily="2" charset="-78"/>
                <a:sym typeface="Al Qabas Bold"/>
                <a:rtl/>
              </a:rPr>
              <a:t>برنامــج الزمـــالــة (ملازمة المتعافيــن)</a:t>
            </a:r>
          </a:p>
        </p:txBody>
      </p:sp>
      <p:grpSp>
        <p:nvGrpSpPr>
          <p:cNvPr id="39" name="Group 39"/>
          <p:cNvGrpSpPr/>
          <p:nvPr/>
        </p:nvGrpSpPr>
        <p:grpSpPr>
          <a:xfrm>
            <a:off x="12626805" y="1574258"/>
            <a:ext cx="1114297" cy="1119408"/>
            <a:chOff x="0" y="0"/>
            <a:chExt cx="214593" cy="215578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214593" cy="215578"/>
            </a:xfrm>
            <a:custGeom>
              <a:avLst/>
              <a:gdLst/>
              <a:ahLst/>
              <a:cxnLst/>
              <a:rect l="l" t="t" r="r" b="b"/>
              <a:pathLst>
                <a:path w="214593" h="215578">
                  <a:moveTo>
                    <a:pt x="107297" y="0"/>
                  </a:moveTo>
                  <a:lnTo>
                    <a:pt x="107297" y="0"/>
                  </a:lnTo>
                  <a:cubicBezTo>
                    <a:pt x="135753" y="0"/>
                    <a:pt x="163045" y="11304"/>
                    <a:pt x="183167" y="31426"/>
                  </a:cubicBezTo>
                  <a:cubicBezTo>
                    <a:pt x="203289" y="51548"/>
                    <a:pt x="214593" y="78840"/>
                    <a:pt x="214593" y="107297"/>
                  </a:cubicBezTo>
                  <a:lnTo>
                    <a:pt x="214593" y="108281"/>
                  </a:lnTo>
                  <a:cubicBezTo>
                    <a:pt x="214593" y="136738"/>
                    <a:pt x="203289" y="164029"/>
                    <a:pt x="183167" y="184151"/>
                  </a:cubicBezTo>
                  <a:cubicBezTo>
                    <a:pt x="163045" y="204273"/>
                    <a:pt x="135753" y="215578"/>
                    <a:pt x="107297" y="215578"/>
                  </a:cubicBezTo>
                  <a:lnTo>
                    <a:pt x="107297" y="215578"/>
                  </a:lnTo>
                  <a:cubicBezTo>
                    <a:pt x="78840" y="215578"/>
                    <a:pt x="51548" y="204273"/>
                    <a:pt x="31426" y="184151"/>
                  </a:cubicBezTo>
                  <a:cubicBezTo>
                    <a:pt x="11304" y="164029"/>
                    <a:pt x="0" y="136738"/>
                    <a:pt x="0" y="108281"/>
                  </a:cubicBezTo>
                  <a:lnTo>
                    <a:pt x="0" y="107297"/>
                  </a:lnTo>
                  <a:cubicBezTo>
                    <a:pt x="0" y="78840"/>
                    <a:pt x="11304" y="51548"/>
                    <a:pt x="31426" y="31426"/>
                  </a:cubicBezTo>
                  <a:cubicBezTo>
                    <a:pt x="51548" y="11304"/>
                    <a:pt x="78840" y="0"/>
                    <a:pt x="107297" y="0"/>
                  </a:cubicBezTo>
                  <a:close/>
                </a:path>
              </a:pathLst>
            </a:custGeom>
            <a:solidFill>
              <a:srgbClr val="6AAF4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ar-SA">
                <a:latin typeface="Al Qabas" pitchFamily="2" charset="-78"/>
                <a:cs typeface="Al Qabas" pitchFamily="2" charset="-78"/>
              </a:endParaRP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0" y="-38100"/>
              <a:ext cx="214593" cy="253678"/>
            </a:xfrm>
            <a:prstGeom prst="rect">
              <a:avLst/>
            </a:prstGeom>
          </p:spPr>
          <p:txBody>
            <a:bodyPr lIns="43907" tIns="43907" rIns="43907" bIns="43907" rtlCol="0" anchor="ctr"/>
            <a:lstStyle/>
            <a:p>
              <a:pPr algn="ctr">
                <a:lnSpc>
                  <a:spcPts val="2660"/>
                </a:lnSpc>
              </a:pPr>
              <a:endParaRPr>
                <a:latin typeface="Al Qabas" pitchFamily="2" charset="-78"/>
                <a:cs typeface="Al Qabas" pitchFamily="2" charset="-78"/>
              </a:endParaRPr>
            </a:p>
          </p:txBody>
        </p:sp>
      </p:grpSp>
      <p:sp>
        <p:nvSpPr>
          <p:cNvPr id="42" name="TextBox 42"/>
          <p:cNvSpPr txBox="1"/>
          <p:nvPr/>
        </p:nvSpPr>
        <p:spPr>
          <a:xfrm>
            <a:off x="12781541" y="1643170"/>
            <a:ext cx="804823" cy="8366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5"/>
              </a:lnSpc>
            </a:pPr>
            <a:r>
              <a:rPr lang="en-US" sz="5246" dirty="0">
                <a:solidFill>
                  <a:srgbClr val="FBFBFB"/>
                </a:solidFill>
                <a:latin typeface="Al Qabas" pitchFamily="2" charset="-78"/>
                <a:ea typeface="Al Qabas Bold"/>
                <a:cs typeface="Al Qabas" pitchFamily="2" charset="-78"/>
                <a:sym typeface="Al Qabas Bold"/>
              </a:rPr>
              <a:t>2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34924" b="-42852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3"/>
          <p:cNvSpPr/>
          <p:nvPr/>
        </p:nvSpPr>
        <p:spPr>
          <a:xfrm>
            <a:off x="1028700" y="847750"/>
            <a:ext cx="1425415" cy="1453015"/>
          </a:xfrm>
          <a:custGeom>
            <a:avLst/>
            <a:gdLst/>
            <a:ahLst/>
            <a:cxnLst/>
            <a:rect l="l" t="t" r="r" b="b"/>
            <a:pathLst>
              <a:path w="1425415" h="1453015">
                <a:moveTo>
                  <a:pt x="0" y="0"/>
                </a:moveTo>
                <a:lnTo>
                  <a:pt x="1425415" y="0"/>
                </a:lnTo>
                <a:lnTo>
                  <a:pt x="1425415" y="1453015"/>
                </a:lnTo>
                <a:lnTo>
                  <a:pt x="0" y="14530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7592" t="-34295" r="-117592" b="-50664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4" name="Freeform 4"/>
          <p:cNvSpPr/>
          <p:nvPr/>
        </p:nvSpPr>
        <p:spPr>
          <a:xfrm>
            <a:off x="6096000" y="4212475"/>
            <a:ext cx="6096000" cy="1862051"/>
          </a:xfrm>
          <a:custGeom>
            <a:avLst/>
            <a:gdLst/>
            <a:ahLst/>
            <a:cxnLst/>
            <a:rect l="l" t="t" r="r" b="b"/>
            <a:pathLst>
              <a:path w="6096000" h="1862051">
                <a:moveTo>
                  <a:pt x="0" y="0"/>
                </a:moveTo>
                <a:lnTo>
                  <a:pt x="6096000" y="0"/>
                </a:lnTo>
                <a:lnTo>
                  <a:pt x="6096000" y="1862050"/>
                </a:lnTo>
                <a:lnTo>
                  <a:pt x="0" y="18620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8F2A4E52-748E-5E83-C057-E103E5A8A3C8}"/>
              </a:ext>
            </a:extLst>
          </p:cNvPr>
          <p:cNvSpPr/>
          <p:nvPr/>
        </p:nvSpPr>
        <p:spPr>
          <a:xfrm>
            <a:off x="3230157" y="-807658"/>
            <a:ext cx="11827685" cy="11902315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gradFill rotWithShape="1">
            <a:gsLst>
              <a:gs pos="0">
                <a:srgbClr val="15727A">
                  <a:alpha val="0"/>
                </a:srgbClr>
              </a:gs>
              <a:gs pos="100000">
                <a:srgbClr val="15727A">
                  <a:alpha val="18000"/>
                </a:srgbClr>
              </a:gs>
            </a:gsLst>
            <a:path path="circle">
              <a:fillToRect l="50000" t="50000" r="50000" b="50000"/>
            </a:path>
          </a:grad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1F47DF52-8AD1-941F-83F1-42891E9CE341}"/>
              </a:ext>
            </a:extLst>
          </p:cNvPr>
          <p:cNvSpPr txBox="1"/>
          <p:nvPr/>
        </p:nvSpPr>
        <p:spPr>
          <a:xfrm>
            <a:off x="12271326" y="4230663"/>
            <a:ext cx="7951895" cy="841065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34924" b="-42852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 dirty="0">
              <a:latin typeface="Al Qabas" pitchFamily="2" charset="-78"/>
              <a:cs typeface="Al Qabas" pitchFamily="2" charset="-78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-2323418" y="5454821"/>
            <a:ext cx="8599093" cy="8599093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5727A">
                    <a:alpha val="0"/>
                  </a:srgbClr>
                </a:gs>
                <a:gs pos="100000">
                  <a:srgbClr val="15727A">
                    <a:alpha val="19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ar-SA">
                <a:latin typeface="Al Qabas" pitchFamily="2" charset="-78"/>
                <a:cs typeface="Al Qabas" pitchFamily="2" charset="-78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>
                <a:latin typeface="Al Qabas" pitchFamily="2" charset="-78"/>
                <a:cs typeface="Al Qabas" pitchFamily="2" charset="-78"/>
              </a:endParaRPr>
            </a:p>
          </p:txBody>
        </p:sp>
      </p:grpSp>
      <p:sp>
        <p:nvSpPr>
          <p:cNvPr id="6" name="Freeform 6"/>
          <p:cNvSpPr/>
          <p:nvPr/>
        </p:nvSpPr>
        <p:spPr>
          <a:xfrm>
            <a:off x="1028700" y="847750"/>
            <a:ext cx="1425415" cy="1453015"/>
          </a:xfrm>
          <a:custGeom>
            <a:avLst/>
            <a:gdLst/>
            <a:ahLst/>
            <a:cxnLst/>
            <a:rect l="l" t="t" r="r" b="b"/>
            <a:pathLst>
              <a:path w="1425415" h="1453015">
                <a:moveTo>
                  <a:pt x="0" y="0"/>
                </a:moveTo>
                <a:lnTo>
                  <a:pt x="1425415" y="0"/>
                </a:lnTo>
                <a:lnTo>
                  <a:pt x="1425415" y="1453015"/>
                </a:lnTo>
                <a:lnTo>
                  <a:pt x="0" y="14530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7592" t="-34295" r="-117592" b="-50664"/>
            </a:stretch>
          </a:blipFill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grpSp>
        <p:nvGrpSpPr>
          <p:cNvPr id="8" name="Group 8"/>
          <p:cNvGrpSpPr/>
          <p:nvPr/>
        </p:nvGrpSpPr>
        <p:grpSpPr>
          <a:xfrm rot="16200000">
            <a:off x="15508895" y="3808255"/>
            <a:ext cx="2710512" cy="726611"/>
            <a:chOff x="0" y="0"/>
            <a:chExt cx="912275" cy="24455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12275" cy="244555"/>
            </a:xfrm>
            <a:custGeom>
              <a:avLst/>
              <a:gdLst/>
              <a:ahLst/>
              <a:cxnLst/>
              <a:rect l="l" t="t" r="r" b="b"/>
              <a:pathLst>
                <a:path w="912275" h="244555">
                  <a:moveTo>
                    <a:pt x="122277" y="0"/>
                  </a:moveTo>
                  <a:lnTo>
                    <a:pt x="789998" y="0"/>
                  </a:lnTo>
                  <a:cubicBezTo>
                    <a:pt x="822428" y="0"/>
                    <a:pt x="853530" y="12883"/>
                    <a:pt x="876461" y="35814"/>
                  </a:cubicBezTo>
                  <a:cubicBezTo>
                    <a:pt x="899393" y="58746"/>
                    <a:pt x="912275" y="89847"/>
                    <a:pt x="912275" y="122277"/>
                  </a:cubicBezTo>
                  <a:lnTo>
                    <a:pt x="912275" y="122277"/>
                  </a:lnTo>
                  <a:cubicBezTo>
                    <a:pt x="912275" y="154708"/>
                    <a:pt x="899393" y="185809"/>
                    <a:pt x="876461" y="208741"/>
                  </a:cubicBezTo>
                  <a:cubicBezTo>
                    <a:pt x="853530" y="231672"/>
                    <a:pt x="822428" y="244555"/>
                    <a:pt x="789998" y="244555"/>
                  </a:cubicBezTo>
                  <a:lnTo>
                    <a:pt x="122277" y="244555"/>
                  </a:lnTo>
                  <a:cubicBezTo>
                    <a:pt x="89847" y="244555"/>
                    <a:pt x="58746" y="231672"/>
                    <a:pt x="35814" y="208741"/>
                  </a:cubicBezTo>
                  <a:cubicBezTo>
                    <a:pt x="12883" y="185809"/>
                    <a:pt x="0" y="154708"/>
                    <a:pt x="0" y="122277"/>
                  </a:cubicBezTo>
                  <a:lnTo>
                    <a:pt x="0" y="122277"/>
                  </a:lnTo>
                  <a:cubicBezTo>
                    <a:pt x="0" y="89847"/>
                    <a:pt x="12883" y="58746"/>
                    <a:pt x="35814" y="35814"/>
                  </a:cubicBezTo>
                  <a:cubicBezTo>
                    <a:pt x="58746" y="12883"/>
                    <a:pt x="89847" y="0"/>
                    <a:pt x="122277" y="0"/>
                  </a:cubicBezTo>
                  <a:close/>
                </a:path>
              </a:pathLst>
            </a:custGeom>
            <a:solidFill>
              <a:srgbClr val="CEE2D1"/>
            </a:solidFill>
          </p:spPr>
          <p:txBody>
            <a:bodyPr/>
            <a:lstStyle/>
            <a:p>
              <a:endParaRPr lang="ar-SA">
                <a:latin typeface="Al Qabas" pitchFamily="2" charset="-78"/>
                <a:cs typeface="Al Qabas" pitchFamily="2" charset="-78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912275" cy="292180"/>
            </a:xfrm>
            <a:prstGeom prst="rect">
              <a:avLst/>
            </a:prstGeom>
          </p:spPr>
          <p:txBody>
            <a:bodyPr lIns="39752" tIns="39752" rIns="39752" bIns="39752" rtlCol="0" anchor="ctr"/>
            <a:lstStyle/>
            <a:p>
              <a:pPr algn="ctr">
                <a:lnSpc>
                  <a:spcPts val="3696"/>
                </a:lnSpc>
              </a:pPr>
              <a:endParaRPr>
                <a:latin typeface="Al Qabas" pitchFamily="2" charset="-78"/>
                <a:cs typeface="Al Qabas" pitchFamily="2" charset="-78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 rot="16200000">
            <a:off x="15726589" y="3953680"/>
            <a:ext cx="2232263" cy="43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836"/>
              </a:lnSpc>
            </a:pPr>
            <a:r>
              <a:rPr lang="ar-EG" sz="2740" dirty="0">
                <a:solidFill>
                  <a:srgbClr val="15727A"/>
                </a:solidFill>
                <a:latin typeface="Al Qabas" pitchFamily="2" charset="-78"/>
                <a:ea typeface="Al Qabas Bold"/>
                <a:cs typeface="Al Qabas" pitchFamily="2" charset="-78"/>
                <a:sym typeface="Al Qabas Bold"/>
                <a:rtl/>
              </a:rPr>
              <a:t>ملخص البرنامج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668048" y="6989772"/>
            <a:ext cx="2759245" cy="898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>
              <a:lnSpc>
                <a:spcPts val="3696"/>
              </a:lnSpc>
            </a:pP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طال</a:t>
            </a:r>
            <a:r>
              <a:rPr lang="ar-SA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</a:t>
            </a: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ب </a:t>
            </a:r>
            <a:r>
              <a:rPr lang="ar-EG" sz="2640" dirty="0" err="1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مستفي</a:t>
            </a: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ــــــ</a:t>
            </a:r>
            <a:r>
              <a:rPr lang="ar-SA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</a:t>
            </a: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</a:t>
            </a:r>
            <a:r>
              <a:rPr lang="ar-SA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</a:t>
            </a: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ـــد</a:t>
            </a:r>
          </a:p>
        </p:txBody>
      </p:sp>
      <p:sp>
        <p:nvSpPr>
          <p:cNvPr id="13" name="AutoShape 13"/>
          <p:cNvSpPr/>
          <p:nvPr/>
        </p:nvSpPr>
        <p:spPr>
          <a:xfrm>
            <a:off x="11668048" y="6997306"/>
            <a:ext cx="2759245" cy="0"/>
          </a:xfrm>
          <a:prstGeom prst="line">
            <a:avLst/>
          </a:prstGeom>
          <a:ln w="12700" cap="flat">
            <a:solidFill>
              <a:srgbClr val="80838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13799809" y="6525969"/>
            <a:ext cx="667448" cy="329552"/>
          </a:xfrm>
          <a:custGeom>
            <a:avLst/>
            <a:gdLst/>
            <a:ahLst/>
            <a:cxnLst/>
            <a:rect l="l" t="t" r="r" b="b"/>
            <a:pathLst>
              <a:path w="889931" h="439403">
                <a:moveTo>
                  <a:pt x="0" y="0"/>
                </a:moveTo>
                <a:lnTo>
                  <a:pt x="889931" y="0"/>
                </a:lnTo>
                <a:lnTo>
                  <a:pt x="889931" y="439403"/>
                </a:lnTo>
                <a:lnTo>
                  <a:pt x="0" y="4394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834415" y="6989772"/>
            <a:ext cx="2382016" cy="898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3696"/>
              </a:lnSpc>
            </a:pP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محاضرة مدرسيــ</a:t>
            </a:r>
            <a:r>
              <a:rPr lang="ar-SA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ــــــ</a:t>
            </a:r>
            <a:r>
              <a:rPr lang="ar-EG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ة</a:t>
            </a:r>
          </a:p>
        </p:txBody>
      </p:sp>
      <p:sp>
        <p:nvSpPr>
          <p:cNvPr id="15" name="AutoShape 15"/>
          <p:cNvSpPr/>
          <p:nvPr/>
        </p:nvSpPr>
        <p:spPr>
          <a:xfrm>
            <a:off x="7834415" y="6997306"/>
            <a:ext cx="2382016" cy="0"/>
          </a:xfrm>
          <a:prstGeom prst="line">
            <a:avLst/>
          </a:prstGeom>
          <a:ln w="12700" cap="flat">
            <a:solidFill>
              <a:srgbClr val="80838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7621405" y="6128880"/>
            <a:ext cx="1798954" cy="792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>
              <a:lnSpc>
                <a:spcPts val="6806"/>
              </a:lnSpc>
            </a:pPr>
            <a:r>
              <a:rPr lang="ar-EG" sz="5400" b="1" spc="48" dirty="0">
                <a:ln w="28575">
                  <a:solidFill>
                    <a:srgbClr val="0070C0"/>
                  </a:solidFill>
                </a:ln>
                <a:noFill/>
                <a:latin typeface="Al Qabas Bold" pitchFamily="2" charset="-78"/>
                <a:ea typeface="Al Qabas Bold"/>
                <a:cs typeface="Al Qabas Bold" pitchFamily="2" charset="-78"/>
                <a:sym typeface="Al Qabas Bold"/>
                <a:rtl/>
              </a:rPr>
              <a:t>+</a:t>
            </a:r>
            <a:r>
              <a:rPr lang="en-US" sz="5400" b="1" spc="48" dirty="0">
                <a:ln w="28575">
                  <a:solidFill>
                    <a:srgbClr val="0070C0"/>
                  </a:solidFill>
                </a:ln>
                <a:noFill/>
                <a:latin typeface="Al Qabas Bold" pitchFamily="2" charset="-78"/>
                <a:ea typeface="Al Qabas Bold"/>
                <a:cs typeface="Al Qabas Bold" pitchFamily="2" charset="-78"/>
                <a:sym typeface="Al Qabas Bold"/>
              </a:rPr>
              <a:t>10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623600" y="6992338"/>
            <a:ext cx="2382016" cy="898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3696"/>
              </a:lnSpc>
            </a:pPr>
            <a:r>
              <a:rPr lang="ar-SA" sz="2640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جـهـــــات تـعـلـيــمـيــــة</a:t>
            </a:r>
            <a:endParaRPr lang="ar-EG" sz="2640" dirty="0">
              <a:solidFill>
                <a:srgbClr val="6AAF44"/>
              </a:solidFill>
              <a:latin typeface="Al Qabas" pitchFamily="2" charset="-78"/>
              <a:ea typeface="Al Qabas"/>
              <a:cs typeface="Al Qabas" pitchFamily="2" charset="-78"/>
              <a:sym typeface="Al Qabas"/>
              <a:rtl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3623600" y="6999873"/>
            <a:ext cx="2382016" cy="0"/>
          </a:xfrm>
          <a:prstGeom prst="line">
            <a:avLst/>
          </a:prstGeom>
          <a:ln w="12700" cap="flat">
            <a:solidFill>
              <a:srgbClr val="80838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5373734" y="6343926"/>
            <a:ext cx="572992" cy="572992"/>
          </a:xfrm>
          <a:custGeom>
            <a:avLst/>
            <a:gdLst/>
            <a:ahLst/>
            <a:cxnLst/>
            <a:rect l="l" t="t" r="r" b="b"/>
            <a:pathLst>
              <a:path w="763989" h="763989">
                <a:moveTo>
                  <a:pt x="0" y="0"/>
                </a:moveTo>
                <a:lnTo>
                  <a:pt x="763989" y="0"/>
                </a:lnTo>
                <a:lnTo>
                  <a:pt x="763989" y="763989"/>
                </a:lnTo>
                <a:lnTo>
                  <a:pt x="0" y="7639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20" name="Freeform 20"/>
          <p:cNvSpPr/>
          <p:nvPr/>
        </p:nvSpPr>
        <p:spPr>
          <a:xfrm>
            <a:off x="9525133" y="6382851"/>
            <a:ext cx="691298" cy="495142"/>
          </a:xfrm>
          <a:custGeom>
            <a:avLst/>
            <a:gdLst/>
            <a:ahLst/>
            <a:cxnLst/>
            <a:rect l="l" t="t" r="r" b="b"/>
            <a:pathLst>
              <a:path w="921730" h="660189">
                <a:moveTo>
                  <a:pt x="0" y="0"/>
                </a:moveTo>
                <a:lnTo>
                  <a:pt x="921731" y="0"/>
                </a:lnTo>
                <a:lnTo>
                  <a:pt x="921731" y="660189"/>
                </a:lnTo>
                <a:lnTo>
                  <a:pt x="0" y="66018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1308995" y="6128880"/>
            <a:ext cx="2382016" cy="792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>
              <a:lnSpc>
                <a:spcPts val="6806"/>
              </a:lnSpc>
            </a:pPr>
            <a:r>
              <a:rPr lang="ar-EG" sz="5400" b="1" spc="48" dirty="0">
                <a:ln w="28575">
                  <a:solidFill>
                    <a:srgbClr val="0070C0"/>
                  </a:solidFill>
                </a:ln>
                <a:noFill/>
                <a:latin typeface="Al Qabas Bold" pitchFamily="2" charset="-78"/>
                <a:ea typeface="Al Qabas Bold"/>
                <a:cs typeface="Al Qabas Bold" pitchFamily="2" charset="-78"/>
                <a:sym typeface="Al Qabas Bold"/>
                <a:rtl/>
              </a:rPr>
              <a:t>+</a:t>
            </a:r>
            <a:r>
              <a:rPr lang="en-US" sz="5400" b="1" spc="48" dirty="0">
                <a:ln w="28575">
                  <a:solidFill>
                    <a:srgbClr val="0070C0"/>
                  </a:solidFill>
                </a:ln>
                <a:noFill/>
                <a:latin typeface="Al Qabas Bold" pitchFamily="2" charset="-78"/>
                <a:ea typeface="Al Qabas Bold"/>
                <a:cs typeface="Al Qabas Bold" pitchFamily="2" charset="-78"/>
                <a:sym typeface="Al Qabas Bold"/>
              </a:rPr>
              <a:t>2,000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293634" y="6128880"/>
            <a:ext cx="1861239" cy="792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6806"/>
              </a:lnSpc>
            </a:pPr>
            <a:r>
              <a:rPr lang="en-US" sz="5400" b="1" spc="48" dirty="0">
                <a:ln w="28575">
                  <a:solidFill>
                    <a:srgbClr val="0070C0"/>
                  </a:solidFill>
                </a:ln>
                <a:noFill/>
                <a:latin typeface="Al Qabas Bold" pitchFamily="2" charset="-78"/>
                <a:ea typeface="Al Qabas Bold"/>
                <a:cs typeface="Al Qabas Bold" pitchFamily="2" charset="-78"/>
                <a:sym typeface="Al Qabas Bold"/>
              </a:rPr>
              <a:t>4</a:t>
            </a:r>
          </a:p>
        </p:txBody>
      </p:sp>
      <p:grpSp>
        <p:nvGrpSpPr>
          <p:cNvPr id="27" name="Group 27"/>
          <p:cNvGrpSpPr/>
          <p:nvPr/>
        </p:nvGrpSpPr>
        <p:grpSpPr>
          <a:xfrm rot="16200000">
            <a:off x="15571464" y="7086768"/>
            <a:ext cx="2585375" cy="726611"/>
            <a:chOff x="0" y="0"/>
            <a:chExt cx="870158" cy="244555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70158" cy="244555"/>
            </a:xfrm>
            <a:custGeom>
              <a:avLst/>
              <a:gdLst/>
              <a:ahLst/>
              <a:cxnLst/>
              <a:rect l="l" t="t" r="r" b="b"/>
              <a:pathLst>
                <a:path w="870158" h="244555">
                  <a:moveTo>
                    <a:pt x="122277" y="0"/>
                  </a:moveTo>
                  <a:lnTo>
                    <a:pt x="747880" y="0"/>
                  </a:lnTo>
                  <a:cubicBezTo>
                    <a:pt x="780310" y="0"/>
                    <a:pt x="811412" y="12883"/>
                    <a:pt x="834344" y="35814"/>
                  </a:cubicBezTo>
                  <a:cubicBezTo>
                    <a:pt x="857275" y="58746"/>
                    <a:pt x="870158" y="89847"/>
                    <a:pt x="870158" y="122277"/>
                  </a:cubicBezTo>
                  <a:lnTo>
                    <a:pt x="870158" y="122277"/>
                  </a:lnTo>
                  <a:cubicBezTo>
                    <a:pt x="870158" y="154708"/>
                    <a:pt x="857275" y="185809"/>
                    <a:pt x="834344" y="208741"/>
                  </a:cubicBezTo>
                  <a:cubicBezTo>
                    <a:pt x="811412" y="231672"/>
                    <a:pt x="780310" y="244555"/>
                    <a:pt x="747880" y="244555"/>
                  </a:cubicBezTo>
                  <a:lnTo>
                    <a:pt x="122277" y="244555"/>
                  </a:lnTo>
                  <a:cubicBezTo>
                    <a:pt x="89847" y="244555"/>
                    <a:pt x="58746" y="231672"/>
                    <a:pt x="35814" y="208741"/>
                  </a:cubicBezTo>
                  <a:cubicBezTo>
                    <a:pt x="12883" y="185809"/>
                    <a:pt x="0" y="154708"/>
                    <a:pt x="0" y="122277"/>
                  </a:cubicBezTo>
                  <a:lnTo>
                    <a:pt x="0" y="122277"/>
                  </a:lnTo>
                  <a:cubicBezTo>
                    <a:pt x="0" y="89847"/>
                    <a:pt x="12883" y="58746"/>
                    <a:pt x="35814" y="35814"/>
                  </a:cubicBezTo>
                  <a:cubicBezTo>
                    <a:pt x="58746" y="12883"/>
                    <a:pt x="89847" y="0"/>
                    <a:pt x="122277" y="0"/>
                  </a:cubicBezTo>
                  <a:close/>
                </a:path>
              </a:pathLst>
            </a:custGeom>
            <a:solidFill>
              <a:srgbClr val="CEE2D1"/>
            </a:solidFill>
          </p:spPr>
          <p:txBody>
            <a:bodyPr/>
            <a:lstStyle/>
            <a:p>
              <a:endParaRPr lang="ar-SA">
                <a:latin typeface="Al Qabas" pitchFamily="2" charset="-78"/>
                <a:cs typeface="Al Qabas" pitchFamily="2" charset="-78"/>
              </a:endParaRP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47625"/>
              <a:ext cx="870158" cy="292180"/>
            </a:xfrm>
            <a:prstGeom prst="rect">
              <a:avLst/>
            </a:prstGeom>
          </p:spPr>
          <p:txBody>
            <a:bodyPr lIns="39752" tIns="39752" rIns="39752" bIns="39752" rtlCol="0" anchor="ctr"/>
            <a:lstStyle/>
            <a:p>
              <a:pPr algn="ctr">
                <a:lnSpc>
                  <a:spcPts val="3696"/>
                </a:lnSpc>
              </a:pPr>
              <a:endParaRPr>
                <a:latin typeface="Al Qabas" pitchFamily="2" charset="-78"/>
                <a:cs typeface="Al Qabas" pitchFamily="2" charset="-78"/>
              </a:endParaRPr>
            </a:p>
          </p:txBody>
        </p:sp>
      </p:grpSp>
      <p:sp>
        <p:nvSpPr>
          <p:cNvPr id="30" name="TextBox 30"/>
          <p:cNvSpPr txBox="1"/>
          <p:nvPr/>
        </p:nvSpPr>
        <p:spPr>
          <a:xfrm rot="16200000">
            <a:off x="15800943" y="7232193"/>
            <a:ext cx="2084847" cy="43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836"/>
              </a:lnSpc>
            </a:pPr>
            <a:r>
              <a:rPr lang="ar-EG" sz="2740" dirty="0">
                <a:solidFill>
                  <a:srgbClr val="15727A"/>
                </a:solidFill>
                <a:latin typeface="Al Qabas" pitchFamily="2" charset="-78"/>
                <a:ea typeface="Al Qabas Bold"/>
                <a:cs typeface="Al Qabas" pitchFamily="2" charset="-78"/>
                <a:sym typeface="Al Qabas Bold"/>
                <a:rtl/>
              </a:rPr>
              <a:t>الإحصائيــــــــــات</a:t>
            </a:r>
          </a:p>
        </p:txBody>
      </p:sp>
      <p:sp>
        <p:nvSpPr>
          <p:cNvPr id="32" name="AutoShape 32"/>
          <p:cNvSpPr/>
          <p:nvPr/>
        </p:nvSpPr>
        <p:spPr>
          <a:xfrm flipV="1">
            <a:off x="0" y="9446421"/>
            <a:ext cx="16646608" cy="0"/>
          </a:xfrm>
          <a:prstGeom prst="line">
            <a:avLst/>
          </a:prstGeom>
          <a:ln w="25400" cap="flat">
            <a:solidFill>
              <a:srgbClr val="6AAF4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16646608" y="9215438"/>
            <a:ext cx="612692" cy="400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79"/>
              </a:lnSpc>
            </a:pPr>
            <a:r>
              <a:rPr lang="en-US" sz="2485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</a:rPr>
              <a:t>18</a:t>
            </a:r>
          </a:p>
        </p:txBody>
      </p:sp>
      <p:grpSp>
        <p:nvGrpSpPr>
          <p:cNvPr id="35" name="Group 35"/>
          <p:cNvGrpSpPr/>
          <p:nvPr/>
        </p:nvGrpSpPr>
        <p:grpSpPr>
          <a:xfrm>
            <a:off x="4546899" y="1462036"/>
            <a:ext cx="9194203" cy="1231630"/>
            <a:chOff x="0" y="-38100"/>
            <a:chExt cx="3121488" cy="418146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3121488" cy="380046"/>
            </a:xfrm>
            <a:prstGeom prst="roundRect">
              <a:avLst>
                <a:gd name="adj" fmla="val 50000"/>
              </a:avLst>
            </a:prstGeom>
            <a:solidFill>
              <a:srgbClr val="15727A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ar-SA">
                <a:latin typeface="Al Qabas" pitchFamily="2" charset="-78"/>
                <a:cs typeface="Al Qabas" pitchFamily="2" charset="-78"/>
              </a:endParaRP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38100"/>
              <a:ext cx="3121488" cy="418146"/>
            </a:xfrm>
            <a:prstGeom prst="roundRect">
              <a:avLst/>
            </a:prstGeom>
          </p:spPr>
          <p:txBody>
            <a:bodyPr lIns="43907" tIns="43907" rIns="43907" bIns="43907" rtlCol="0" anchor="ctr"/>
            <a:lstStyle/>
            <a:p>
              <a:pPr algn="ctr">
                <a:lnSpc>
                  <a:spcPts val="2660"/>
                </a:lnSpc>
              </a:pPr>
              <a:endParaRPr>
                <a:latin typeface="Al Qabas" pitchFamily="2" charset="-78"/>
                <a:cs typeface="Al Qabas" pitchFamily="2" charset="-78"/>
              </a:endParaRPr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4523366" y="1771818"/>
            <a:ext cx="8103437" cy="6419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5646"/>
              </a:lnSpc>
            </a:pPr>
            <a:r>
              <a:rPr lang="ar-EG" sz="4032" dirty="0">
                <a:solidFill>
                  <a:srgbClr val="FBFBFB"/>
                </a:solidFill>
                <a:latin typeface="Al Qabas" pitchFamily="2" charset="-78"/>
                <a:ea typeface="Al Qabas Bold"/>
                <a:cs typeface="Al Qabas" pitchFamily="2" charset="-78"/>
                <a:sym typeface="Al Qabas Bold"/>
                <a:rtl/>
              </a:rPr>
              <a:t>برامـــــج التوعيـــــــــــة المجتمعيــــــــــــــــة</a:t>
            </a:r>
          </a:p>
        </p:txBody>
      </p:sp>
      <p:grpSp>
        <p:nvGrpSpPr>
          <p:cNvPr id="39" name="Group 39"/>
          <p:cNvGrpSpPr/>
          <p:nvPr/>
        </p:nvGrpSpPr>
        <p:grpSpPr>
          <a:xfrm>
            <a:off x="12626805" y="1574258"/>
            <a:ext cx="1114297" cy="1119408"/>
            <a:chOff x="0" y="0"/>
            <a:chExt cx="214593" cy="215578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214593" cy="215578"/>
            </a:xfrm>
            <a:custGeom>
              <a:avLst/>
              <a:gdLst/>
              <a:ahLst/>
              <a:cxnLst/>
              <a:rect l="l" t="t" r="r" b="b"/>
              <a:pathLst>
                <a:path w="214593" h="215578">
                  <a:moveTo>
                    <a:pt x="107297" y="0"/>
                  </a:moveTo>
                  <a:lnTo>
                    <a:pt x="107297" y="0"/>
                  </a:lnTo>
                  <a:cubicBezTo>
                    <a:pt x="135753" y="0"/>
                    <a:pt x="163045" y="11304"/>
                    <a:pt x="183167" y="31426"/>
                  </a:cubicBezTo>
                  <a:cubicBezTo>
                    <a:pt x="203289" y="51548"/>
                    <a:pt x="214593" y="78840"/>
                    <a:pt x="214593" y="107297"/>
                  </a:cubicBezTo>
                  <a:lnTo>
                    <a:pt x="214593" y="108281"/>
                  </a:lnTo>
                  <a:cubicBezTo>
                    <a:pt x="214593" y="136738"/>
                    <a:pt x="203289" y="164029"/>
                    <a:pt x="183167" y="184151"/>
                  </a:cubicBezTo>
                  <a:cubicBezTo>
                    <a:pt x="163045" y="204273"/>
                    <a:pt x="135753" y="215578"/>
                    <a:pt x="107297" y="215578"/>
                  </a:cubicBezTo>
                  <a:lnTo>
                    <a:pt x="107297" y="215578"/>
                  </a:lnTo>
                  <a:cubicBezTo>
                    <a:pt x="78840" y="215578"/>
                    <a:pt x="51548" y="204273"/>
                    <a:pt x="31426" y="184151"/>
                  </a:cubicBezTo>
                  <a:cubicBezTo>
                    <a:pt x="11304" y="164029"/>
                    <a:pt x="0" y="136738"/>
                    <a:pt x="0" y="108281"/>
                  </a:cubicBezTo>
                  <a:lnTo>
                    <a:pt x="0" y="107297"/>
                  </a:lnTo>
                  <a:cubicBezTo>
                    <a:pt x="0" y="78840"/>
                    <a:pt x="11304" y="51548"/>
                    <a:pt x="31426" y="31426"/>
                  </a:cubicBezTo>
                  <a:cubicBezTo>
                    <a:pt x="51548" y="11304"/>
                    <a:pt x="78840" y="0"/>
                    <a:pt x="107297" y="0"/>
                  </a:cubicBezTo>
                  <a:close/>
                </a:path>
              </a:pathLst>
            </a:custGeom>
            <a:solidFill>
              <a:srgbClr val="6AAF4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ar-SA">
                <a:latin typeface="Al Qabas" pitchFamily="2" charset="-78"/>
                <a:cs typeface="Al Qabas" pitchFamily="2" charset="-78"/>
              </a:endParaRP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0" y="-38100"/>
              <a:ext cx="214593" cy="253678"/>
            </a:xfrm>
            <a:prstGeom prst="rect">
              <a:avLst/>
            </a:prstGeom>
          </p:spPr>
          <p:txBody>
            <a:bodyPr lIns="43907" tIns="43907" rIns="43907" bIns="43907" rtlCol="0" anchor="ctr"/>
            <a:lstStyle/>
            <a:p>
              <a:pPr algn="ctr">
                <a:lnSpc>
                  <a:spcPts val="2660"/>
                </a:lnSpc>
              </a:pPr>
              <a:endParaRPr>
                <a:latin typeface="Al Qabas" pitchFamily="2" charset="-78"/>
                <a:cs typeface="Al Qabas" pitchFamily="2" charset="-78"/>
              </a:endParaRPr>
            </a:p>
          </p:txBody>
        </p:sp>
      </p:grpSp>
      <p:sp>
        <p:nvSpPr>
          <p:cNvPr id="42" name="TextBox 42"/>
          <p:cNvSpPr txBox="1"/>
          <p:nvPr/>
        </p:nvSpPr>
        <p:spPr>
          <a:xfrm>
            <a:off x="12781541" y="1643170"/>
            <a:ext cx="804823" cy="8366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5"/>
              </a:lnSpc>
            </a:pPr>
            <a:r>
              <a:rPr lang="en-US" sz="5246" dirty="0">
                <a:solidFill>
                  <a:srgbClr val="FBFBFB"/>
                </a:solidFill>
                <a:latin typeface="Al Qabas" pitchFamily="2" charset="-78"/>
                <a:ea typeface="Al Qabas Bold"/>
                <a:cs typeface="Al Qabas" pitchFamily="2" charset="-78"/>
                <a:sym typeface="Al Qabas Bold"/>
              </a:rPr>
              <a:t>3</a:t>
            </a:r>
          </a:p>
        </p:txBody>
      </p:sp>
      <p:sp>
        <p:nvSpPr>
          <p:cNvPr id="7" name="TextBox 12">
            <a:extLst>
              <a:ext uri="{FF2B5EF4-FFF2-40B4-BE49-F238E27FC236}">
                <a16:creationId xmlns:a16="http://schemas.microsoft.com/office/drawing/2014/main" id="{73941267-E0DE-A0D3-06B8-C334F6507AE3}"/>
              </a:ext>
            </a:extLst>
          </p:cNvPr>
          <p:cNvSpPr txBox="1"/>
          <p:nvPr/>
        </p:nvSpPr>
        <p:spPr>
          <a:xfrm>
            <a:off x="2881002" y="3587554"/>
            <a:ext cx="12719715" cy="11680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2640" dirty="0">
                <a:solidFill>
                  <a:srgbClr val="15727A"/>
                </a:solidFill>
                <a:latin typeface="Al Qabas" pitchFamily="2" charset="-78"/>
                <a:cs typeface="Al Qabas" pitchFamily="2" charset="-78"/>
                <a:rtl/>
              </a:rPr>
              <a:t>برامج توعوية تستهدف المدارس والمجتمع، تنفذ عبر لقاءات ومحاضرات تثقيفية، وتركز على رفع الوعي بمخاطر الإدمان وتعزيز السلوكيات الوقائية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66B0EE-8C56-FEBE-98B8-DCFCCA6FB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2320270-D934-2F58-68CD-798EF83EA41F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34924" b="-42852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 dirty="0">
              <a:latin typeface="Al Qabas" pitchFamily="2" charset="-78"/>
              <a:cs typeface="Al Qabas" pitchFamily="2" charset="-78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6564F454-189B-0066-256F-0FF7ADB72A5C}"/>
              </a:ext>
            </a:extLst>
          </p:cNvPr>
          <p:cNvGrpSpPr/>
          <p:nvPr/>
        </p:nvGrpSpPr>
        <p:grpSpPr>
          <a:xfrm>
            <a:off x="-2323418" y="5454821"/>
            <a:ext cx="8599093" cy="8599093"/>
            <a:chOff x="0" y="0"/>
            <a:chExt cx="812800" cy="81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41533D1-2163-C8EE-A04C-7E30D1E1271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5727A">
                    <a:alpha val="0"/>
                  </a:srgbClr>
                </a:gs>
                <a:gs pos="100000">
                  <a:srgbClr val="15727A">
                    <a:alpha val="19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ar-SA">
                <a:latin typeface="Al Qabas" pitchFamily="2" charset="-78"/>
                <a:cs typeface="Al Qabas" pitchFamily="2" charset="-78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7C979655-8976-2377-39DE-2104C39A7609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>
                <a:latin typeface="Al Qabas" pitchFamily="2" charset="-78"/>
                <a:cs typeface="Al Qabas" pitchFamily="2" charset="-78"/>
              </a:endParaRPr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0C35B243-050B-C65D-6BF8-D2E966AC1641}"/>
              </a:ext>
            </a:extLst>
          </p:cNvPr>
          <p:cNvSpPr/>
          <p:nvPr/>
        </p:nvSpPr>
        <p:spPr>
          <a:xfrm>
            <a:off x="1028700" y="847750"/>
            <a:ext cx="1425415" cy="1453015"/>
          </a:xfrm>
          <a:custGeom>
            <a:avLst/>
            <a:gdLst/>
            <a:ahLst/>
            <a:cxnLst/>
            <a:rect l="l" t="t" r="r" b="b"/>
            <a:pathLst>
              <a:path w="1425415" h="1453015">
                <a:moveTo>
                  <a:pt x="0" y="0"/>
                </a:moveTo>
                <a:lnTo>
                  <a:pt x="1425415" y="0"/>
                </a:lnTo>
                <a:lnTo>
                  <a:pt x="1425415" y="1453015"/>
                </a:lnTo>
                <a:lnTo>
                  <a:pt x="0" y="14530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7592" t="-34295" r="-117592" b="-50664"/>
            </a:stretch>
          </a:blipFill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32" name="AutoShape 32">
            <a:extLst>
              <a:ext uri="{FF2B5EF4-FFF2-40B4-BE49-F238E27FC236}">
                <a16:creationId xmlns:a16="http://schemas.microsoft.com/office/drawing/2014/main" id="{D6D859E9-3DEB-7865-F393-6D6728180BA0}"/>
              </a:ext>
            </a:extLst>
          </p:cNvPr>
          <p:cNvSpPr/>
          <p:nvPr/>
        </p:nvSpPr>
        <p:spPr>
          <a:xfrm flipV="1">
            <a:off x="0" y="9446421"/>
            <a:ext cx="16646608" cy="0"/>
          </a:xfrm>
          <a:prstGeom prst="line">
            <a:avLst/>
          </a:prstGeom>
          <a:ln w="25400" cap="flat">
            <a:solidFill>
              <a:srgbClr val="6AAF4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9544598B-4FA4-C96C-586D-DCF06A70907F}"/>
              </a:ext>
            </a:extLst>
          </p:cNvPr>
          <p:cNvSpPr txBox="1"/>
          <p:nvPr/>
        </p:nvSpPr>
        <p:spPr>
          <a:xfrm>
            <a:off x="16646608" y="9215438"/>
            <a:ext cx="612692" cy="400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79"/>
              </a:lnSpc>
            </a:pPr>
            <a:r>
              <a:rPr lang="en-US" sz="2485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</a:rPr>
              <a:t>18</a:t>
            </a:r>
          </a:p>
        </p:txBody>
      </p:sp>
      <p:grpSp>
        <p:nvGrpSpPr>
          <p:cNvPr id="35" name="Group 35">
            <a:extLst>
              <a:ext uri="{FF2B5EF4-FFF2-40B4-BE49-F238E27FC236}">
                <a16:creationId xmlns:a16="http://schemas.microsoft.com/office/drawing/2014/main" id="{9100847F-C939-3FA9-020C-7A8ECD9FA85F}"/>
              </a:ext>
            </a:extLst>
          </p:cNvPr>
          <p:cNvGrpSpPr/>
          <p:nvPr/>
        </p:nvGrpSpPr>
        <p:grpSpPr>
          <a:xfrm>
            <a:off x="4546899" y="1462036"/>
            <a:ext cx="9194203" cy="1231630"/>
            <a:chOff x="0" y="-38100"/>
            <a:chExt cx="3121488" cy="418146"/>
          </a:xfrm>
        </p:grpSpPr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DFBF345B-FAF5-7158-C51B-9ED31F29E9A6}"/>
                </a:ext>
              </a:extLst>
            </p:cNvPr>
            <p:cNvSpPr/>
            <p:nvPr/>
          </p:nvSpPr>
          <p:spPr>
            <a:xfrm>
              <a:off x="0" y="0"/>
              <a:ext cx="3121488" cy="380046"/>
            </a:xfrm>
            <a:prstGeom prst="roundRect">
              <a:avLst>
                <a:gd name="adj" fmla="val 50000"/>
              </a:avLst>
            </a:prstGeom>
            <a:solidFill>
              <a:srgbClr val="15727A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ar-SA">
                <a:latin typeface="Al Qabas" pitchFamily="2" charset="-78"/>
                <a:cs typeface="Al Qabas" pitchFamily="2" charset="-78"/>
              </a:endParaRPr>
            </a:p>
          </p:txBody>
        </p:sp>
        <p:sp>
          <p:nvSpPr>
            <p:cNvPr id="37" name="TextBox 37">
              <a:extLst>
                <a:ext uri="{FF2B5EF4-FFF2-40B4-BE49-F238E27FC236}">
                  <a16:creationId xmlns:a16="http://schemas.microsoft.com/office/drawing/2014/main" id="{1F5FF8FE-C7EA-D586-ED6B-1DB324B32B3C}"/>
                </a:ext>
              </a:extLst>
            </p:cNvPr>
            <p:cNvSpPr txBox="1"/>
            <p:nvPr/>
          </p:nvSpPr>
          <p:spPr>
            <a:xfrm>
              <a:off x="0" y="-38100"/>
              <a:ext cx="3121488" cy="418146"/>
            </a:xfrm>
            <a:prstGeom prst="roundRect">
              <a:avLst/>
            </a:prstGeom>
          </p:spPr>
          <p:txBody>
            <a:bodyPr lIns="43907" tIns="43907" rIns="43907" bIns="43907" rtlCol="0" anchor="ctr"/>
            <a:lstStyle/>
            <a:p>
              <a:pPr algn="ctr">
                <a:lnSpc>
                  <a:spcPts val="2660"/>
                </a:lnSpc>
              </a:pPr>
              <a:endParaRPr>
                <a:latin typeface="Al Qabas" pitchFamily="2" charset="-78"/>
                <a:cs typeface="Al Qabas" pitchFamily="2" charset="-78"/>
              </a:endParaRPr>
            </a:p>
          </p:txBody>
        </p:sp>
      </p:grpSp>
      <p:sp>
        <p:nvSpPr>
          <p:cNvPr id="38" name="TextBox 38">
            <a:extLst>
              <a:ext uri="{FF2B5EF4-FFF2-40B4-BE49-F238E27FC236}">
                <a16:creationId xmlns:a16="http://schemas.microsoft.com/office/drawing/2014/main" id="{FA1A2400-A190-DF5B-5CD9-527A9DF552FD}"/>
              </a:ext>
            </a:extLst>
          </p:cNvPr>
          <p:cNvSpPr txBox="1"/>
          <p:nvPr/>
        </p:nvSpPr>
        <p:spPr>
          <a:xfrm>
            <a:off x="4939310" y="1774411"/>
            <a:ext cx="7544171" cy="641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5646"/>
              </a:lnSpc>
            </a:pPr>
            <a:r>
              <a:rPr lang="ar-SA" sz="4032" dirty="0">
                <a:solidFill>
                  <a:srgbClr val="FBFBFB"/>
                </a:solidFill>
                <a:latin typeface="Al Qabas" pitchFamily="2" charset="-78"/>
                <a:ea typeface="Al Qabas Bold"/>
                <a:cs typeface="Al Qabas" pitchFamily="2" charset="-78"/>
                <a:sym typeface="Al Qabas Bold"/>
                <a:rtl/>
              </a:rPr>
              <a:t>لمحة من برامج التوعية</a:t>
            </a:r>
            <a:endParaRPr lang="ar-EG" sz="4032" dirty="0">
              <a:solidFill>
                <a:srgbClr val="FBFBFB"/>
              </a:solidFill>
              <a:latin typeface="Al Qabas" pitchFamily="2" charset="-78"/>
              <a:ea typeface="Al Qabas Bold"/>
              <a:cs typeface="Al Qabas" pitchFamily="2" charset="-78"/>
              <a:sym typeface="Al Qabas Bold"/>
              <a:rtl/>
            </a:endParaRPr>
          </a:p>
        </p:txBody>
      </p:sp>
      <p:grpSp>
        <p:nvGrpSpPr>
          <p:cNvPr id="39" name="Group 39">
            <a:extLst>
              <a:ext uri="{FF2B5EF4-FFF2-40B4-BE49-F238E27FC236}">
                <a16:creationId xmlns:a16="http://schemas.microsoft.com/office/drawing/2014/main" id="{07F096A3-16D2-8E59-7309-3DC03751118F}"/>
              </a:ext>
            </a:extLst>
          </p:cNvPr>
          <p:cNvGrpSpPr/>
          <p:nvPr/>
        </p:nvGrpSpPr>
        <p:grpSpPr>
          <a:xfrm>
            <a:off x="12626805" y="1574258"/>
            <a:ext cx="1114297" cy="1119408"/>
            <a:chOff x="0" y="0"/>
            <a:chExt cx="214593" cy="215578"/>
          </a:xfrm>
        </p:grpSpPr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E1809ED9-4747-7902-4AD1-094266395CE2}"/>
                </a:ext>
              </a:extLst>
            </p:cNvPr>
            <p:cNvSpPr/>
            <p:nvPr/>
          </p:nvSpPr>
          <p:spPr>
            <a:xfrm>
              <a:off x="0" y="0"/>
              <a:ext cx="214593" cy="215578"/>
            </a:xfrm>
            <a:custGeom>
              <a:avLst/>
              <a:gdLst/>
              <a:ahLst/>
              <a:cxnLst/>
              <a:rect l="l" t="t" r="r" b="b"/>
              <a:pathLst>
                <a:path w="214593" h="215578">
                  <a:moveTo>
                    <a:pt x="107297" y="0"/>
                  </a:moveTo>
                  <a:lnTo>
                    <a:pt x="107297" y="0"/>
                  </a:lnTo>
                  <a:cubicBezTo>
                    <a:pt x="135753" y="0"/>
                    <a:pt x="163045" y="11304"/>
                    <a:pt x="183167" y="31426"/>
                  </a:cubicBezTo>
                  <a:cubicBezTo>
                    <a:pt x="203289" y="51548"/>
                    <a:pt x="214593" y="78840"/>
                    <a:pt x="214593" y="107297"/>
                  </a:cubicBezTo>
                  <a:lnTo>
                    <a:pt x="214593" y="108281"/>
                  </a:lnTo>
                  <a:cubicBezTo>
                    <a:pt x="214593" y="136738"/>
                    <a:pt x="203289" y="164029"/>
                    <a:pt x="183167" y="184151"/>
                  </a:cubicBezTo>
                  <a:cubicBezTo>
                    <a:pt x="163045" y="204273"/>
                    <a:pt x="135753" y="215578"/>
                    <a:pt x="107297" y="215578"/>
                  </a:cubicBezTo>
                  <a:lnTo>
                    <a:pt x="107297" y="215578"/>
                  </a:lnTo>
                  <a:cubicBezTo>
                    <a:pt x="78840" y="215578"/>
                    <a:pt x="51548" y="204273"/>
                    <a:pt x="31426" y="184151"/>
                  </a:cubicBezTo>
                  <a:cubicBezTo>
                    <a:pt x="11304" y="164029"/>
                    <a:pt x="0" y="136738"/>
                    <a:pt x="0" y="108281"/>
                  </a:cubicBezTo>
                  <a:lnTo>
                    <a:pt x="0" y="107297"/>
                  </a:lnTo>
                  <a:cubicBezTo>
                    <a:pt x="0" y="78840"/>
                    <a:pt x="11304" y="51548"/>
                    <a:pt x="31426" y="31426"/>
                  </a:cubicBezTo>
                  <a:cubicBezTo>
                    <a:pt x="51548" y="11304"/>
                    <a:pt x="78840" y="0"/>
                    <a:pt x="107297" y="0"/>
                  </a:cubicBezTo>
                  <a:close/>
                </a:path>
              </a:pathLst>
            </a:custGeom>
            <a:solidFill>
              <a:srgbClr val="6AAF4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ar-SA">
                <a:latin typeface="Al Qabas" pitchFamily="2" charset="-78"/>
                <a:cs typeface="Al Qabas" pitchFamily="2" charset="-78"/>
              </a:endParaRPr>
            </a:p>
          </p:txBody>
        </p:sp>
        <p:sp>
          <p:nvSpPr>
            <p:cNvPr id="41" name="TextBox 41">
              <a:extLst>
                <a:ext uri="{FF2B5EF4-FFF2-40B4-BE49-F238E27FC236}">
                  <a16:creationId xmlns:a16="http://schemas.microsoft.com/office/drawing/2014/main" id="{DD3A533F-6601-A052-275C-60EF3AB9CCF4}"/>
                </a:ext>
              </a:extLst>
            </p:cNvPr>
            <p:cNvSpPr txBox="1"/>
            <p:nvPr/>
          </p:nvSpPr>
          <p:spPr>
            <a:xfrm>
              <a:off x="0" y="-38100"/>
              <a:ext cx="214593" cy="253678"/>
            </a:xfrm>
            <a:prstGeom prst="rect">
              <a:avLst/>
            </a:prstGeom>
          </p:spPr>
          <p:txBody>
            <a:bodyPr lIns="43907" tIns="43907" rIns="43907" bIns="43907" rtlCol="0" anchor="ctr"/>
            <a:lstStyle/>
            <a:p>
              <a:pPr algn="ctr">
                <a:lnSpc>
                  <a:spcPts val="2660"/>
                </a:lnSpc>
              </a:pPr>
              <a:endParaRPr>
                <a:latin typeface="Al Qabas" pitchFamily="2" charset="-78"/>
                <a:cs typeface="Al Qabas" pitchFamily="2" charset="-78"/>
              </a:endParaRPr>
            </a:p>
          </p:txBody>
        </p:sp>
      </p:grpSp>
      <p:sp>
        <p:nvSpPr>
          <p:cNvPr id="42" name="TextBox 42">
            <a:extLst>
              <a:ext uri="{FF2B5EF4-FFF2-40B4-BE49-F238E27FC236}">
                <a16:creationId xmlns:a16="http://schemas.microsoft.com/office/drawing/2014/main" id="{39BF4F9C-2586-472A-1011-CB0B7BE7877E}"/>
              </a:ext>
            </a:extLst>
          </p:cNvPr>
          <p:cNvSpPr txBox="1"/>
          <p:nvPr/>
        </p:nvSpPr>
        <p:spPr>
          <a:xfrm>
            <a:off x="12781541" y="1643170"/>
            <a:ext cx="804823" cy="8366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5"/>
              </a:lnSpc>
            </a:pPr>
            <a:r>
              <a:rPr lang="en-US" sz="5246" dirty="0">
                <a:solidFill>
                  <a:srgbClr val="FBFBFB"/>
                </a:solidFill>
                <a:latin typeface="Al Qabas" pitchFamily="2" charset="-78"/>
                <a:ea typeface="Al Qabas Bold"/>
                <a:cs typeface="Al Qabas" pitchFamily="2" charset="-78"/>
                <a:sym typeface="Al Qabas Bold"/>
              </a:rPr>
              <a:t>3</a:t>
            </a:r>
          </a:p>
        </p:txBody>
      </p:sp>
      <p:pic>
        <p:nvPicPr>
          <p:cNvPr id="13" name="صورة 12" descr="صورة تحتوي على تلبيس, رجل, الوجه الإنساني, داخلي&#10;&#10;تم إنشاء الوصف تلقائياً">
            <a:extLst>
              <a:ext uri="{FF2B5EF4-FFF2-40B4-BE49-F238E27FC236}">
                <a16:creationId xmlns:a16="http://schemas.microsoft.com/office/drawing/2014/main" id="{C392C08A-44E5-C688-EB7A-385DD9AA66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34"/>
          <a:stretch/>
        </p:blipFill>
        <p:spPr>
          <a:xfrm>
            <a:off x="12311877" y="4062132"/>
            <a:ext cx="5616489" cy="4204868"/>
          </a:xfrm>
          <a:custGeom>
            <a:avLst/>
            <a:gdLst>
              <a:gd name="connsiteX0" fmla="*/ 0 w 5616489"/>
              <a:gd name="connsiteY0" fmla="*/ 0 h 4204868"/>
              <a:gd name="connsiteX1" fmla="*/ 393154 w 5616489"/>
              <a:gd name="connsiteY1" fmla="*/ 0 h 4204868"/>
              <a:gd name="connsiteX2" fmla="*/ 1010968 w 5616489"/>
              <a:gd name="connsiteY2" fmla="*/ 0 h 4204868"/>
              <a:gd name="connsiteX3" fmla="*/ 1572617 w 5616489"/>
              <a:gd name="connsiteY3" fmla="*/ 0 h 4204868"/>
              <a:gd name="connsiteX4" fmla="*/ 2021936 w 5616489"/>
              <a:gd name="connsiteY4" fmla="*/ 0 h 4204868"/>
              <a:gd name="connsiteX5" fmla="*/ 2527420 w 5616489"/>
              <a:gd name="connsiteY5" fmla="*/ 0 h 4204868"/>
              <a:gd name="connsiteX6" fmla="*/ 3201399 w 5616489"/>
              <a:gd name="connsiteY6" fmla="*/ 0 h 4204868"/>
              <a:gd name="connsiteX7" fmla="*/ 3875377 w 5616489"/>
              <a:gd name="connsiteY7" fmla="*/ 0 h 4204868"/>
              <a:gd name="connsiteX8" fmla="*/ 4493191 w 5616489"/>
              <a:gd name="connsiteY8" fmla="*/ 0 h 4204868"/>
              <a:gd name="connsiteX9" fmla="*/ 4942510 w 5616489"/>
              <a:gd name="connsiteY9" fmla="*/ 0 h 4204868"/>
              <a:gd name="connsiteX10" fmla="*/ 5616489 w 5616489"/>
              <a:gd name="connsiteY10" fmla="*/ 0 h 4204868"/>
              <a:gd name="connsiteX11" fmla="*/ 5616489 w 5616489"/>
              <a:gd name="connsiteY11" fmla="*/ 483560 h 4204868"/>
              <a:gd name="connsiteX12" fmla="*/ 5616489 w 5616489"/>
              <a:gd name="connsiteY12" fmla="*/ 883022 h 4204868"/>
              <a:gd name="connsiteX13" fmla="*/ 5616489 w 5616489"/>
              <a:gd name="connsiteY13" fmla="*/ 1492728 h 4204868"/>
              <a:gd name="connsiteX14" fmla="*/ 5616489 w 5616489"/>
              <a:gd name="connsiteY14" fmla="*/ 1976288 h 4204868"/>
              <a:gd name="connsiteX15" fmla="*/ 5616489 w 5616489"/>
              <a:gd name="connsiteY15" fmla="*/ 2459848 h 4204868"/>
              <a:gd name="connsiteX16" fmla="*/ 5616489 w 5616489"/>
              <a:gd name="connsiteY16" fmla="*/ 3069554 h 4204868"/>
              <a:gd name="connsiteX17" fmla="*/ 5616489 w 5616489"/>
              <a:gd name="connsiteY17" fmla="*/ 3595162 h 4204868"/>
              <a:gd name="connsiteX18" fmla="*/ 5616489 w 5616489"/>
              <a:gd name="connsiteY18" fmla="*/ 4204868 h 4204868"/>
              <a:gd name="connsiteX19" fmla="*/ 5054840 w 5616489"/>
              <a:gd name="connsiteY19" fmla="*/ 4204868 h 4204868"/>
              <a:gd name="connsiteX20" fmla="*/ 4661686 w 5616489"/>
              <a:gd name="connsiteY20" fmla="*/ 4204868 h 4204868"/>
              <a:gd name="connsiteX21" fmla="*/ 4156202 w 5616489"/>
              <a:gd name="connsiteY21" fmla="*/ 4204868 h 4204868"/>
              <a:gd name="connsiteX22" fmla="*/ 3706883 w 5616489"/>
              <a:gd name="connsiteY22" fmla="*/ 4204868 h 4204868"/>
              <a:gd name="connsiteX23" fmla="*/ 3145234 w 5616489"/>
              <a:gd name="connsiteY23" fmla="*/ 4204868 h 4204868"/>
              <a:gd name="connsiteX24" fmla="*/ 2752080 w 5616489"/>
              <a:gd name="connsiteY24" fmla="*/ 4204868 h 4204868"/>
              <a:gd name="connsiteX25" fmla="*/ 2078101 w 5616489"/>
              <a:gd name="connsiteY25" fmla="*/ 4204868 h 4204868"/>
              <a:gd name="connsiteX26" fmla="*/ 1516452 w 5616489"/>
              <a:gd name="connsiteY26" fmla="*/ 4204868 h 4204868"/>
              <a:gd name="connsiteX27" fmla="*/ 1123298 w 5616489"/>
              <a:gd name="connsiteY27" fmla="*/ 4204868 h 4204868"/>
              <a:gd name="connsiteX28" fmla="*/ 673979 w 5616489"/>
              <a:gd name="connsiteY28" fmla="*/ 4204868 h 4204868"/>
              <a:gd name="connsiteX29" fmla="*/ 0 w 5616489"/>
              <a:gd name="connsiteY29" fmla="*/ 4204868 h 4204868"/>
              <a:gd name="connsiteX30" fmla="*/ 0 w 5616489"/>
              <a:gd name="connsiteY30" fmla="*/ 3595162 h 4204868"/>
              <a:gd name="connsiteX31" fmla="*/ 0 w 5616489"/>
              <a:gd name="connsiteY31" fmla="*/ 3027505 h 4204868"/>
              <a:gd name="connsiteX32" fmla="*/ 0 w 5616489"/>
              <a:gd name="connsiteY32" fmla="*/ 2628043 h 4204868"/>
              <a:gd name="connsiteX33" fmla="*/ 0 w 5616489"/>
              <a:gd name="connsiteY33" fmla="*/ 2018337 h 4204868"/>
              <a:gd name="connsiteX34" fmla="*/ 0 w 5616489"/>
              <a:gd name="connsiteY34" fmla="*/ 1618874 h 4204868"/>
              <a:gd name="connsiteX35" fmla="*/ 0 w 5616489"/>
              <a:gd name="connsiteY35" fmla="*/ 1093266 h 4204868"/>
              <a:gd name="connsiteX36" fmla="*/ 0 w 5616489"/>
              <a:gd name="connsiteY36" fmla="*/ 651755 h 4204868"/>
              <a:gd name="connsiteX37" fmla="*/ 0 w 5616489"/>
              <a:gd name="connsiteY37" fmla="*/ 0 h 4204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616489" h="4204868" fill="none" extrusionOk="0">
                <a:moveTo>
                  <a:pt x="0" y="0"/>
                </a:moveTo>
                <a:cubicBezTo>
                  <a:pt x="146612" y="-27468"/>
                  <a:pt x="311149" y="3886"/>
                  <a:pt x="393154" y="0"/>
                </a:cubicBezTo>
                <a:cubicBezTo>
                  <a:pt x="475159" y="-3886"/>
                  <a:pt x="719702" y="23527"/>
                  <a:pt x="1010968" y="0"/>
                </a:cubicBezTo>
                <a:cubicBezTo>
                  <a:pt x="1302234" y="-23527"/>
                  <a:pt x="1446721" y="13839"/>
                  <a:pt x="1572617" y="0"/>
                </a:cubicBezTo>
                <a:cubicBezTo>
                  <a:pt x="1698513" y="-13839"/>
                  <a:pt x="1927267" y="39419"/>
                  <a:pt x="2021936" y="0"/>
                </a:cubicBezTo>
                <a:cubicBezTo>
                  <a:pt x="2116605" y="-39419"/>
                  <a:pt x="2311883" y="22467"/>
                  <a:pt x="2527420" y="0"/>
                </a:cubicBezTo>
                <a:cubicBezTo>
                  <a:pt x="2742957" y="-22467"/>
                  <a:pt x="2865682" y="71438"/>
                  <a:pt x="3201399" y="0"/>
                </a:cubicBezTo>
                <a:cubicBezTo>
                  <a:pt x="3537116" y="-71438"/>
                  <a:pt x="3605082" y="73449"/>
                  <a:pt x="3875377" y="0"/>
                </a:cubicBezTo>
                <a:cubicBezTo>
                  <a:pt x="4145672" y="-73449"/>
                  <a:pt x="4365818" y="69611"/>
                  <a:pt x="4493191" y="0"/>
                </a:cubicBezTo>
                <a:cubicBezTo>
                  <a:pt x="4620564" y="-69611"/>
                  <a:pt x="4800659" y="41249"/>
                  <a:pt x="4942510" y="0"/>
                </a:cubicBezTo>
                <a:cubicBezTo>
                  <a:pt x="5084361" y="-41249"/>
                  <a:pt x="5468188" y="47257"/>
                  <a:pt x="5616489" y="0"/>
                </a:cubicBezTo>
                <a:cubicBezTo>
                  <a:pt x="5667896" y="126791"/>
                  <a:pt x="5614374" y="359940"/>
                  <a:pt x="5616489" y="483560"/>
                </a:cubicBezTo>
                <a:cubicBezTo>
                  <a:pt x="5618604" y="607180"/>
                  <a:pt x="5600712" y="774456"/>
                  <a:pt x="5616489" y="883022"/>
                </a:cubicBezTo>
                <a:cubicBezTo>
                  <a:pt x="5632266" y="991588"/>
                  <a:pt x="5551573" y="1365770"/>
                  <a:pt x="5616489" y="1492728"/>
                </a:cubicBezTo>
                <a:cubicBezTo>
                  <a:pt x="5681405" y="1619686"/>
                  <a:pt x="5574734" y="1835086"/>
                  <a:pt x="5616489" y="1976288"/>
                </a:cubicBezTo>
                <a:cubicBezTo>
                  <a:pt x="5658244" y="2117490"/>
                  <a:pt x="5586845" y="2337295"/>
                  <a:pt x="5616489" y="2459848"/>
                </a:cubicBezTo>
                <a:cubicBezTo>
                  <a:pt x="5646133" y="2582401"/>
                  <a:pt x="5596329" y="2940999"/>
                  <a:pt x="5616489" y="3069554"/>
                </a:cubicBezTo>
                <a:cubicBezTo>
                  <a:pt x="5636649" y="3198109"/>
                  <a:pt x="5557363" y="3434753"/>
                  <a:pt x="5616489" y="3595162"/>
                </a:cubicBezTo>
                <a:cubicBezTo>
                  <a:pt x="5675615" y="3755571"/>
                  <a:pt x="5588659" y="3921951"/>
                  <a:pt x="5616489" y="4204868"/>
                </a:cubicBezTo>
                <a:cubicBezTo>
                  <a:pt x="5499159" y="4239850"/>
                  <a:pt x="5226229" y="4195827"/>
                  <a:pt x="5054840" y="4204868"/>
                </a:cubicBezTo>
                <a:cubicBezTo>
                  <a:pt x="4883451" y="4213909"/>
                  <a:pt x="4824403" y="4165742"/>
                  <a:pt x="4661686" y="4204868"/>
                </a:cubicBezTo>
                <a:cubicBezTo>
                  <a:pt x="4498969" y="4243994"/>
                  <a:pt x="4362182" y="4197705"/>
                  <a:pt x="4156202" y="4204868"/>
                </a:cubicBezTo>
                <a:cubicBezTo>
                  <a:pt x="3950222" y="4212031"/>
                  <a:pt x="3798244" y="4204656"/>
                  <a:pt x="3706883" y="4204868"/>
                </a:cubicBezTo>
                <a:cubicBezTo>
                  <a:pt x="3615522" y="4205080"/>
                  <a:pt x="3355910" y="4200118"/>
                  <a:pt x="3145234" y="4204868"/>
                </a:cubicBezTo>
                <a:cubicBezTo>
                  <a:pt x="2934558" y="4209618"/>
                  <a:pt x="2858546" y="4190427"/>
                  <a:pt x="2752080" y="4204868"/>
                </a:cubicBezTo>
                <a:cubicBezTo>
                  <a:pt x="2645614" y="4219309"/>
                  <a:pt x="2220092" y="4144208"/>
                  <a:pt x="2078101" y="4204868"/>
                </a:cubicBezTo>
                <a:cubicBezTo>
                  <a:pt x="1936110" y="4265528"/>
                  <a:pt x="1771604" y="4146920"/>
                  <a:pt x="1516452" y="4204868"/>
                </a:cubicBezTo>
                <a:cubicBezTo>
                  <a:pt x="1261300" y="4262816"/>
                  <a:pt x="1214592" y="4171456"/>
                  <a:pt x="1123298" y="4204868"/>
                </a:cubicBezTo>
                <a:cubicBezTo>
                  <a:pt x="1032004" y="4238280"/>
                  <a:pt x="794889" y="4175639"/>
                  <a:pt x="673979" y="4204868"/>
                </a:cubicBezTo>
                <a:cubicBezTo>
                  <a:pt x="553069" y="4234097"/>
                  <a:pt x="172563" y="4144061"/>
                  <a:pt x="0" y="4204868"/>
                </a:cubicBezTo>
                <a:cubicBezTo>
                  <a:pt x="-50454" y="4041656"/>
                  <a:pt x="59090" y="3778631"/>
                  <a:pt x="0" y="3595162"/>
                </a:cubicBezTo>
                <a:cubicBezTo>
                  <a:pt x="-59090" y="3411693"/>
                  <a:pt x="46850" y="3245552"/>
                  <a:pt x="0" y="3027505"/>
                </a:cubicBezTo>
                <a:cubicBezTo>
                  <a:pt x="-46850" y="2809458"/>
                  <a:pt x="45769" y="2797139"/>
                  <a:pt x="0" y="2628043"/>
                </a:cubicBezTo>
                <a:cubicBezTo>
                  <a:pt x="-45769" y="2458947"/>
                  <a:pt x="54950" y="2161872"/>
                  <a:pt x="0" y="2018337"/>
                </a:cubicBezTo>
                <a:cubicBezTo>
                  <a:pt x="-54950" y="1874802"/>
                  <a:pt x="46074" y="1704520"/>
                  <a:pt x="0" y="1618874"/>
                </a:cubicBezTo>
                <a:cubicBezTo>
                  <a:pt x="-46074" y="1533228"/>
                  <a:pt x="32199" y="1202804"/>
                  <a:pt x="0" y="1093266"/>
                </a:cubicBezTo>
                <a:cubicBezTo>
                  <a:pt x="-32199" y="983728"/>
                  <a:pt x="44541" y="783744"/>
                  <a:pt x="0" y="651755"/>
                </a:cubicBezTo>
                <a:cubicBezTo>
                  <a:pt x="-44541" y="519766"/>
                  <a:pt x="51984" y="272819"/>
                  <a:pt x="0" y="0"/>
                </a:cubicBezTo>
                <a:close/>
              </a:path>
              <a:path w="5616489" h="4204868" stroke="0" extrusionOk="0">
                <a:moveTo>
                  <a:pt x="0" y="0"/>
                </a:moveTo>
                <a:cubicBezTo>
                  <a:pt x="157396" y="-22101"/>
                  <a:pt x="251102" y="43314"/>
                  <a:pt x="449319" y="0"/>
                </a:cubicBezTo>
                <a:cubicBezTo>
                  <a:pt x="647536" y="-43314"/>
                  <a:pt x="937814" y="26838"/>
                  <a:pt x="1123298" y="0"/>
                </a:cubicBezTo>
                <a:cubicBezTo>
                  <a:pt x="1308782" y="-26838"/>
                  <a:pt x="1523587" y="30812"/>
                  <a:pt x="1797276" y="0"/>
                </a:cubicBezTo>
                <a:cubicBezTo>
                  <a:pt x="2070965" y="-30812"/>
                  <a:pt x="2151306" y="31578"/>
                  <a:pt x="2358925" y="0"/>
                </a:cubicBezTo>
                <a:cubicBezTo>
                  <a:pt x="2566544" y="-31578"/>
                  <a:pt x="2811282" y="43912"/>
                  <a:pt x="2976739" y="0"/>
                </a:cubicBezTo>
                <a:cubicBezTo>
                  <a:pt x="3142196" y="-43912"/>
                  <a:pt x="3291036" y="1849"/>
                  <a:pt x="3426058" y="0"/>
                </a:cubicBezTo>
                <a:cubicBezTo>
                  <a:pt x="3561080" y="-1849"/>
                  <a:pt x="3732006" y="16529"/>
                  <a:pt x="3987707" y="0"/>
                </a:cubicBezTo>
                <a:cubicBezTo>
                  <a:pt x="4243408" y="-16529"/>
                  <a:pt x="4272275" y="25791"/>
                  <a:pt x="4380861" y="0"/>
                </a:cubicBezTo>
                <a:cubicBezTo>
                  <a:pt x="4489447" y="-25791"/>
                  <a:pt x="4670639" y="40932"/>
                  <a:pt x="4830181" y="0"/>
                </a:cubicBezTo>
                <a:cubicBezTo>
                  <a:pt x="4989723" y="-40932"/>
                  <a:pt x="5434920" y="21564"/>
                  <a:pt x="5616489" y="0"/>
                </a:cubicBezTo>
                <a:cubicBezTo>
                  <a:pt x="5669034" y="172541"/>
                  <a:pt x="5585260" y="476693"/>
                  <a:pt x="5616489" y="609706"/>
                </a:cubicBezTo>
                <a:cubicBezTo>
                  <a:pt x="5647718" y="742719"/>
                  <a:pt x="5604616" y="1019487"/>
                  <a:pt x="5616489" y="1219412"/>
                </a:cubicBezTo>
                <a:cubicBezTo>
                  <a:pt x="5628362" y="1419337"/>
                  <a:pt x="5609127" y="1465851"/>
                  <a:pt x="5616489" y="1660923"/>
                </a:cubicBezTo>
                <a:cubicBezTo>
                  <a:pt x="5623851" y="1855995"/>
                  <a:pt x="5613819" y="1889880"/>
                  <a:pt x="5616489" y="2102434"/>
                </a:cubicBezTo>
                <a:cubicBezTo>
                  <a:pt x="5619159" y="2314988"/>
                  <a:pt x="5568129" y="2553282"/>
                  <a:pt x="5616489" y="2670091"/>
                </a:cubicBezTo>
                <a:cubicBezTo>
                  <a:pt x="5664849" y="2786900"/>
                  <a:pt x="5583854" y="3009666"/>
                  <a:pt x="5616489" y="3111602"/>
                </a:cubicBezTo>
                <a:cubicBezTo>
                  <a:pt x="5649124" y="3213538"/>
                  <a:pt x="5572661" y="3498970"/>
                  <a:pt x="5616489" y="3679260"/>
                </a:cubicBezTo>
                <a:cubicBezTo>
                  <a:pt x="5660317" y="3859550"/>
                  <a:pt x="5596896" y="4057811"/>
                  <a:pt x="5616489" y="4204868"/>
                </a:cubicBezTo>
                <a:cubicBezTo>
                  <a:pt x="5497180" y="4205483"/>
                  <a:pt x="5327124" y="4200033"/>
                  <a:pt x="5167170" y="4204868"/>
                </a:cubicBezTo>
                <a:cubicBezTo>
                  <a:pt x="5007216" y="4209703"/>
                  <a:pt x="4661410" y="4145456"/>
                  <a:pt x="4493191" y="4204868"/>
                </a:cubicBezTo>
                <a:cubicBezTo>
                  <a:pt x="4324972" y="4264280"/>
                  <a:pt x="4001342" y="4144278"/>
                  <a:pt x="3875377" y="4204868"/>
                </a:cubicBezTo>
                <a:cubicBezTo>
                  <a:pt x="3749412" y="4265458"/>
                  <a:pt x="3488087" y="4142164"/>
                  <a:pt x="3257564" y="4204868"/>
                </a:cubicBezTo>
                <a:cubicBezTo>
                  <a:pt x="3027041" y="4267572"/>
                  <a:pt x="2902741" y="4180463"/>
                  <a:pt x="2752080" y="4204868"/>
                </a:cubicBezTo>
                <a:cubicBezTo>
                  <a:pt x="2601419" y="4229273"/>
                  <a:pt x="2521841" y="4192276"/>
                  <a:pt x="2302760" y="4204868"/>
                </a:cubicBezTo>
                <a:cubicBezTo>
                  <a:pt x="2083679" y="4217460"/>
                  <a:pt x="2057964" y="4157755"/>
                  <a:pt x="1853441" y="4204868"/>
                </a:cubicBezTo>
                <a:cubicBezTo>
                  <a:pt x="1648918" y="4251981"/>
                  <a:pt x="1347509" y="4170228"/>
                  <a:pt x="1179463" y="4204868"/>
                </a:cubicBezTo>
                <a:cubicBezTo>
                  <a:pt x="1011417" y="4239508"/>
                  <a:pt x="716121" y="4146234"/>
                  <a:pt x="561649" y="4204868"/>
                </a:cubicBezTo>
                <a:cubicBezTo>
                  <a:pt x="407177" y="4263502"/>
                  <a:pt x="188416" y="4150617"/>
                  <a:pt x="0" y="4204868"/>
                </a:cubicBezTo>
                <a:cubicBezTo>
                  <a:pt x="-25792" y="4086701"/>
                  <a:pt x="20386" y="3824935"/>
                  <a:pt x="0" y="3637211"/>
                </a:cubicBezTo>
                <a:cubicBezTo>
                  <a:pt x="-20386" y="3449487"/>
                  <a:pt x="27837" y="3429439"/>
                  <a:pt x="0" y="3237748"/>
                </a:cubicBezTo>
                <a:cubicBezTo>
                  <a:pt x="-27837" y="3046057"/>
                  <a:pt x="26628" y="2871991"/>
                  <a:pt x="0" y="2754189"/>
                </a:cubicBezTo>
                <a:cubicBezTo>
                  <a:pt x="-26628" y="2636387"/>
                  <a:pt x="22911" y="2464538"/>
                  <a:pt x="0" y="2354726"/>
                </a:cubicBezTo>
                <a:cubicBezTo>
                  <a:pt x="-22911" y="2244914"/>
                  <a:pt x="50633" y="2003685"/>
                  <a:pt x="0" y="1787069"/>
                </a:cubicBezTo>
                <a:cubicBezTo>
                  <a:pt x="-50633" y="1570453"/>
                  <a:pt x="34497" y="1421554"/>
                  <a:pt x="0" y="1219412"/>
                </a:cubicBezTo>
                <a:cubicBezTo>
                  <a:pt x="-34497" y="1017270"/>
                  <a:pt x="18661" y="803648"/>
                  <a:pt x="0" y="651755"/>
                </a:cubicBezTo>
                <a:cubicBezTo>
                  <a:pt x="-18661" y="499862"/>
                  <a:pt x="23958" y="150601"/>
                  <a:pt x="0" y="0"/>
                </a:cubicBezTo>
                <a:close/>
              </a:path>
            </a:pathLst>
          </a:custGeom>
          <a:ln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8955577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15" name="صورة 14" descr="صورة تحتوي على داخلي, تلبيس, شخص, كرسي&#10;&#10;تم إنشاء الوصف تلقائياً">
            <a:extLst>
              <a:ext uri="{FF2B5EF4-FFF2-40B4-BE49-F238E27FC236}">
                <a16:creationId xmlns:a16="http://schemas.microsoft.com/office/drawing/2014/main" id="{6A61942A-5667-B4A3-3BF7-2C1A0FB1ED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755" y="4054633"/>
            <a:ext cx="5616489" cy="4212367"/>
          </a:xfrm>
          <a:custGeom>
            <a:avLst/>
            <a:gdLst>
              <a:gd name="connsiteX0" fmla="*/ 0 w 5616489"/>
              <a:gd name="connsiteY0" fmla="*/ 0 h 4212367"/>
              <a:gd name="connsiteX1" fmla="*/ 449319 w 5616489"/>
              <a:gd name="connsiteY1" fmla="*/ 0 h 4212367"/>
              <a:gd name="connsiteX2" fmla="*/ 1010968 w 5616489"/>
              <a:gd name="connsiteY2" fmla="*/ 0 h 4212367"/>
              <a:gd name="connsiteX3" fmla="*/ 1628782 w 5616489"/>
              <a:gd name="connsiteY3" fmla="*/ 0 h 4212367"/>
              <a:gd name="connsiteX4" fmla="*/ 2021936 w 5616489"/>
              <a:gd name="connsiteY4" fmla="*/ 0 h 4212367"/>
              <a:gd name="connsiteX5" fmla="*/ 2415090 w 5616489"/>
              <a:gd name="connsiteY5" fmla="*/ 0 h 4212367"/>
              <a:gd name="connsiteX6" fmla="*/ 3089069 w 5616489"/>
              <a:gd name="connsiteY6" fmla="*/ 0 h 4212367"/>
              <a:gd name="connsiteX7" fmla="*/ 3650718 w 5616489"/>
              <a:gd name="connsiteY7" fmla="*/ 0 h 4212367"/>
              <a:gd name="connsiteX8" fmla="*/ 4043872 w 5616489"/>
              <a:gd name="connsiteY8" fmla="*/ 0 h 4212367"/>
              <a:gd name="connsiteX9" fmla="*/ 4605521 w 5616489"/>
              <a:gd name="connsiteY9" fmla="*/ 0 h 4212367"/>
              <a:gd name="connsiteX10" fmla="*/ 5616489 w 5616489"/>
              <a:gd name="connsiteY10" fmla="*/ 0 h 4212367"/>
              <a:gd name="connsiteX11" fmla="*/ 5616489 w 5616489"/>
              <a:gd name="connsiteY11" fmla="*/ 484422 h 4212367"/>
              <a:gd name="connsiteX12" fmla="*/ 5616489 w 5616489"/>
              <a:gd name="connsiteY12" fmla="*/ 1010968 h 4212367"/>
              <a:gd name="connsiteX13" fmla="*/ 5616489 w 5616489"/>
              <a:gd name="connsiteY13" fmla="*/ 1411143 h 4212367"/>
              <a:gd name="connsiteX14" fmla="*/ 5616489 w 5616489"/>
              <a:gd name="connsiteY14" fmla="*/ 2021936 h 4212367"/>
              <a:gd name="connsiteX15" fmla="*/ 5616489 w 5616489"/>
              <a:gd name="connsiteY15" fmla="*/ 2548482 h 4212367"/>
              <a:gd name="connsiteX16" fmla="*/ 5616489 w 5616489"/>
              <a:gd name="connsiteY16" fmla="*/ 3159275 h 4212367"/>
              <a:gd name="connsiteX17" fmla="*/ 5616489 w 5616489"/>
              <a:gd name="connsiteY17" fmla="*/ 3643697 h 4212367"/>
              <a:gd name="connsiteX18" fmla="*/ 5616489 w 5616489"/>
              <a:gd name="connsiteY18" fmla="*/ 4212367 h 4212367"/>
              <a:gd name="connsiteX19" fmla="*/ 5054840 w 5616489"/>
              <a:gd name="connsiteY19" fmla="*/ 4212367 h 4212367"/>
              <a:gd name="connsiteX20" fmla="*/ 4493191 w 5616489"/>
              <a:gd name="connsiteY20" fmla="*/ 4212367 h 4212367"/>
              <a:gd name="connsiteX21" fmla="*/ 4100037 w 5616489"/>
              <a:gd name="connsiteY21" fmla="*/ 4212367 h 4212367"/>
              <a:gd name="connsiteX22" fmla="*/ 3538388 w 5616489"/>
              <a:gd name="connsiteY22" fmla="*/ 4212367 h 4212367"/>
              <a:gd name="connsiteX23" fmla="*/ 3032904 w 5616489"/>
              <a:gd name="connsiteY23" fmla="*/ 4212367 h 4212367"/>
              <a:gd name="connsiteX24" fmla="*/ 2527420 w 5616489"/>
              <a:gd name="connsiteY24" fmla="*/ 4212367 h 4212367"/>
              <a:gd name="connsiteX25" fmla="*/ 2021936 w 5616489"/>
              <a:gd name="connsiteY25" fmla="*/ 4212367 h 4212367"/>
              <a:gd name="connsiteX26" fmla="*/ 1516452 w 5616489"/>
              <a:gd name="connsiteY26" fmla="*/ 4212367 h 4212367"/>
              <a:gd name="connsiteX27" fmla="*/ 898638 w 5616489"/>
              <a:gd name="connsiteY27" fmla="*/ 4212367 h 4212367"/>
              <a:gd name="connsiteX28" fmla="*/ 0 w 5616489"/>
              <a:gd name="connsiteY28" fmla="*/ 4212367 h 4212367"/>
              <a:gd name="connsiteX29" fmla="*/ 0 w 5616489"/>
              <a:gd name="connsiteY29" fmla="*/ 3812192 h 4212367"/>
              <a:gd name="connsiteX30" fmla="*/ 0 w 5616489"/>
              <a:gd name="connsiteY30" fmla="*/ 3327770 h 4212367"/>
              <a:gd name="connsiteX31" fmla="*/ 0 w 5616489"/>
              <a:gd name="connsiteY31" fmla="*/ 2759100 h 4212367"/>
              <a:gd name="connsiteX32" fmla="*/ 0 w 5616489"/>
              <a:gd name="connsiteY32" fmla="*/ 2148307 h 4212367"/>
              <a:gd name="connsiteX33" fmla="*/ 0 w 5616489"/>
              <a:gd name="connsiteY33" fmla="*/ 1748132 h 4212367"/>
              <a:gd name="connsiteX34" fmla="*/ 0 w 5616489"/>
              <a:gd name="connsiteY34" fmla="*/ 1347957 h 4212367"/>
              <a:gd name="connsiteX35" fmla="*/ 0 w 5616489"/>
              <a:gd name="connsiteY35" fmla="*/ 737164 h 4212367"/>
              <a:gd name="connsiteX36" fmla="*/ 0 w 5616489"/>
              <a:gd name="connsiteY36" fmla="*/ 0 h 4212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616489" h="4212367" fill="none" extrusionOk="0">
                <a:moveTo>
                  <a:pt x="0" y="0"/>
                </a:moveTo>
                <a:cubicBezTo>
                  <a:pt x="184838" y="-21121"/>
                  <a:pt x="258576" y="26115"/>
                  <a:pt x="449319" y="0"/>
                </a:cubicBezTo>
                <a:cubicBezTo>
                  <a:pt x="640062" y="-26115"/>
                  <a:pt x="853197" y="58049"/>
                  <a:pt x="1010968" y="0"/>
                </a:cubicBezTo>
                <a:cubicBezTo>
                  <a:pt x="1168739" y="-58049"/>
                  <a:pt x="1449371" y="190"/>
                  <a:pt x="1628782" y="0"/>
                </a:cubicBezTo>
                <a:cubicBezTo>
                  <a:pt x="1808193" y="-190"/>
                  <a:pt x="1873639" y="39140"/>
                  <a:pt x="2021936" y="0"/>
                </a:cubicBezTo>
                <a:cubicBezTo>
                  <a:pt x="2170233" y="-39140"/>
                  <a:pt x="2246742" y="47030"/>
                  <a:pt x="2415090" y="0"/>
                </a:cubicBezTo>
                <a:cubicBezTo>
                  <a:pt x="2583438" y="-47030"/>
                  <a:pt x="2883435" y="36406"/>
                  <a:pt x="3089069" y="0"/>
                </a:cubicBezTo>
                <a:cubicBezTo>
                  <a:pt x="3294703" y="-36406"/>
                  <a:pt x="3494646" y="57584"/>
                  <a:pt x="3650718" y="0"/>
                </a:cubicBezTo>
                <a:cubicBezTo>
                  <a:pt x="3806790" y="-57584"/>
                  <a:pt x="3882152" y="25472"/>
                  <a:pt x="4043872" y="0"/>
                </a:cubicBezTo>
                <a:cubicBezTo>
                  <a:pt x="4205592" y="-25472"/>
                  <a:pt x="4403401" y="30867"/>
                  <a:pt x="4605521" y="0"/>
                </a:cubicBezTo>
                <a:cubicBezTo>
                  <a:pt x="4807641" y="-30867"/>
                  <a:pt x="5163139" y="82950"/>
                  <a:pt x="5616489" y="0"/>
                </a:cubicBezTo>
                <a:cubicBezTo>
                  <a:pt x="5618906" y="119974"/>
                  <a:pt x="5612542" y="308829"/>
                  <a:pt x="5616489" y="484422"/>
                </a:cubicBezTo>
                <a:cubicBezTo>
                  <a:pt x="5620436" y="660015"/>
                  <a:pt x="5590161" y="858310"/>
                  <a:pt x="5616489" y="1010968"/>
                </a:cubicBezTo>
                <a:cubicBezTo>
                  <a:pt x="5642817" y="1163626"/>
                  <a:pt x="5591629" y="1225014"/>
                  <a:pt x="5616489" y="1411143"/>
                </a:cubicBezTo>
                <a:cubicBezTo>
                  <a:pt x="5641349" y="1597272"/>
                  <a:pt x="5558626" y="1832075"/>
                  <a:pt x="5616489" y="2021936"/>
                </a:cubicBezTo>
                <a:cubicBezTo>
                  <a:pt x="5674352" y="2211797"/>
                  <a:pt x="5586080" y="2397188"/>
                  <a:pt x="5616489" y="2548482"/>
                </a:cubicBezTo>
                <a:cubicBezTo>
                  <a:pt x="5646898" y="2699776"/>
                  <a:pt x="5557028" y="2885694"/>
                  <a:pt x="5616489" y="3159275"/>
                </a:cubicBezTo>
                <a:cubicBezTo>
                  <a:pt x="5675950" y="3432856"/>
                  <a:pt x="5612282" y="3466310"/>
                  <a:pt x="5616489" y="3643697"/>
                </a:cubicBezTo>
                <a:cubicBezTo>
                  <a:pt x="5620696" y="3821084"/>
                  <a:pt x="5556991" y="3946406"/>
                  <a:pt x="5616489" y="4212367"/>
                </a:cubicBezTo>
                <a:cubicBezTo>
                  <a:pt x="5359771" y="4259153"/>
                  <a:pt x="5256822" y="4177660"/>
                  <a:pt x="5054840" y="4212367"/>
                </a:cubicBezTo>
                <a:cubicBezTo>
                  <a:pt x="4852858" y="4247074"/>
                  <a:pt x="4631557" y="4150396"/>
                  <a:pt x="4493191" y="4212367"/>
                </a:cubicBezTo>
                <a:cubicBezTo>
                  <a:pt x="4354825" y="4274338"/>
                  <a:pt x="4269810" y="4174584"/>
                  <a:pt x="4100037" y="4212367"/>
                </a:cubicBezTo>
                <a:cubicBezTo>
                  <a:pt x="3930264" y="4250150"/>
                  <a:pt x="3801919" y="4210149"/>
                  <a:pt x="3538388" y="4212367"/>
                </a:cubicBezTo>
                <a:cubicBezTo>
                  <a:pt x="3274857" y="4214585"/>
                  <a:pt x="3206086" y="4199720"/>
                  <a:pt x="3032904" y="4212367"/>
                </a:cubicBezTo>
                <a:cubicBezTo>
                  <a:pt x="2859722" y="4225014"/>
                  <a:pt x="2750343" y="4171682"/>
                  <a:pt x="2527420" y="4212367"/>
                </a:cubicBezTo>
                <a:cubicBezTo>
                  <a:pt x="2304497" y="4253052"/>
                  <a:pt x="2251646" y="4211846"/>
                  <a:pt x="2021936" y="4212367"/>
                </a:cubicBezTo>
                <a:cubicBezTo>
                  <a:pt x="1792226" y="4212888"/>
                  <a:pt x="1731265" y="4174597"/>
                  <a:pt x="1516452" y="4212367"/>
                </a:cubicBezTo>
                <a:cubicBezTo>
                  <a:pt x="1301639" y="4250137"/>
                  <a:pt x="1207225" y="4168769"/>
                  <a:pt x="898638" y="4212367"/>
                </a:cubicBezTo>
                <a:cubicBezTo>
                  <a:pt x="590051" y="4255965"/>
                  <a:pt x="337080" y="4140731"/>
                  <a:pt x="0" y="4212367"/>
                </a:cubicBezTo>
                <a:cubicBezTo>
                  <a:pt x="-47259" y="4100194"/>
                  <a:pt x="6097" y="3987992"/>
                  <a:pt x="0" y="3812192"/>
                </a:cubicBezTo>
                <a:cubicBezTo>
                  <a:pt x="-6097" y="3636393"/>
                  <a:pt x="15194" y="3466835"/>
                  <a:pt x="0" y="3327770"/>
                </a:cubicBezTo>
                <a:cubicBezTo>
                  <a:pt x="-15194" y="3188705"/>
                  <a:pt x="58918" y="2908828"/>
                  <a:pt x="0" y="2759100"/>
                </a:cubicBezTo>
                <a:cubicBezTo>
                  <a:pt x="-58918" y="2609372"/>
                  <a:pt x="28658" y="2371039"/>
                  <a:pt x="0" y="2148307"/>
                </a:cubicBezTo>
                <a:cubicBezTo>
                  <a:pt x="-28658" y="1925575"/>
                  <a:pt x="13337" y="1840781"/>
                  <a:pt x="0" y="1748132"/>
                </a:cubicBezTo>
                <a:cubicBezTo>
                  <a:pt x="-13337" y="1655484"/>
                  <a:pt x="8341" y="1442799"/>
                  <a:pt x="0" y="1347957"/>
                </a:cubicBezTo>
                <a:cubicBezTo>
                  <a:pt x="-8341" y="1253116"/>
                  <a:pt x="35474" y="1035642"/>
                  <a:pt x="0" y="737164"/>
                </a:cubicBezTo>
                <a:cubicBezTo>
                  <a:pt x="-35474" y="438686"/>
                  <a:pt x="36982" y="298536"/>
                  <a:pt x="0" y="0"/>
                </a:cubicBezTo>
                <a:close/>
              </a:path>
              <a:path w="5616489" h="4212367" stroke="0" extrusionOk="0">
                <a:moveTo>
                  <a:pt x="0" y="0"/>
                </a:moveTo>
                <a:cubicBezTo>
                  <a:pt x="104808" y="-35461"/>
                  <a:pt x="382154" y="41020"/>
                  <a:pt x="505484" y="0"/>
                </a:cubicBezTo>
                <a:cubicBezTo>
                  <a:pt x="628814" y="-41020"/>
                  <a:pt x="714490" y="12216"/>
                  <a:pt x="898638" y="0"/>
                </a:cubicBezTo>
                <a:cubicBezTo>
                  <a:pt x="1082786" y="-12216"/>
                  <a:pt x="1337149" y="47321"/>
                  <a:pt x="1572617" y="0"/>
                </a:cubicBezTo>
                <a:cubicBezTo>
                  <a:pt x="1808085" y="-47321"/>
                  <a:pt x="1873785" y="13991"/>
                  <a:pt x="2078101" y="0"/>
                </a:cubicBezTo>
                <a:cubicBezTo>
                  <a:pt x="2282417" y="-13991"/>
                  <a:pt x="2371206" y="4820"/>
                  <a:pt x="2583585" y="0"/>
                </a:cubicBezTo>
                <a:cubicBezTo>
                  <a:pt x="2795964" y="-4820"/>
                  <a:pt x="3024645" y="33047"/>
                  <a:pt x="3257564" y="0"/>
                </a:cubicBezTo>
                <a:cubicBezTo>
                  <a:pt x="3490483" y="-33047"/>
                  <a:pt x="3606288" y="31652"/>
                  <a:pt x="3706883" y="0"/>
                </a:cubicBezTo>
                <a:cubicBezTo>
                  <a:pt x="3807478" y="-31652"/>
                  <a:pt x="4058342" y="74645"/>
                  <a:pt x="4380861" y="0"/>
                </a:cubicBezTo>
                <a:cubicBezTo>
                  <a:pt x="4703380" y="-74645"/>
                  <a:pt x="4784677" y="66344"/>
                  <a:pt x="5054840" y="0"/>
                </a:cubicBezTo>
                <a:cubicBezTo>
                  <a:pt x="5325003" y="-66344"/>
                  <a:pt x="5461931" y="38555"/>
                  <a:pt x="5616489" y="0"/>
                </a:cubicBezTo>
                <a:cubicBezTo>
                  <a:pt x="5652929" y="213539"/>
                  <a:pt x="5608409" y="481477"/>
                  <a:pt x="5616489" y="610793"/>
                </a:cubicBezTo>
                <a:cubicBezTo>
                  <a:pt x="5624569" y="740109"/>
                  <a:pt x="5575197" y="917200"/>
                  <a:pt x="5616489" y="1179463"/>
                </a:cubicBezTo>
                <a:cubicBezTo>
                  <a:pt x="5657781" y="1441726"/>
                  <a:pt x="5601415" y="1473263"/>
                  <a:pt x="5616489" y="1579638"/>
                </a:cubicBezTo>
                <a:cubicBezTo>
                  <a:pt x="5631563" y="1686014"/>
                  <a:pt x="5578316" y="1908173"/>
                  <a:pt x="5616489" y="2106184"/>
                </a:cubicBezTo>
                <a:cubicBezTo>
                  <a:pt x="5654662" y="2304195"/>
                  <a:pt x="5570689" y="2423863"/>
                  <a:pt x="5616489" y="2632729"/>
                </a:cubicBezTo>
                <a:cubicBezTo>
                  <a:pt x="5662289" y="2841596"/>
                  <a:pt x="5558892" y="2910664"/>
                  <a:pt x="5616489" y="3159275"/>
                </a:cubicBezTo>
                <a:cubicBezTo>
                  <a:pt x="5674086" y="3407886"/>
                  <a:pt x="5556285" y="3484151"/>
                  <a:pt x="5616489" y="3727945"/>
                </a:cubicBezTo>
                <a:cubicBezTo>
                  <a:pt x="5676693" y="3971739"/>
                  <a:pt x="5583926" y="4103878"/>
                  <a:pt x="5616489" y="4212367"/>
                </a:cubicBezTo>
                <a:cubicBezTo>
                  <a:pt x="5460584" y="4260119"/>
                  <a:pt x="5171429" y="4145673"/>
                  <a:pt x="4998675" y="4212367"/>
                </a:cubicBezTo>
                <a:cubicBezTo>
                  <a:pt x="4825921" y="4279061"/>
                  <a:pt x="4643251" y="4183987"/>
                  <a:pt x="4549356" y="4212367"/>
                </a:cubicBezTo>
                <a:cubicBezTo>
                  <a:pt x="4455461" y="4240747"/>
                  <a:pt x="4076379" y="4199881"/>
                  <a:pt x="3875377" y="4212367"/>
                </a:cubicBezTo>
                <a:cubicBezTo>
                  <a:pt x="3674375" y="4224853"/>
                  <a:pt x="3572250" y="4197722"/>
                  <a:pt x="3313729" y="4212367"/>
                </a:cubicBezTo>
                <a:cubicBezTo>
                  <a:pt x="3055208" y="4227012"/>
                  <a:pt x="3044507" y="4199268"/>
                  <a:pt x="2864409" y="4212367"/>
                </a:cubicBezTo>
                <a:cubicBezTo>
                  <a:pt x="2684311" y="4225466"/>
                  <a:pt x="2445740" y="4152519"/>
                  <a:pt x="2302760" y="4212367"/>
                </a:cubicBezTo>
                <a:cubicBezTo>
                  <a:pt x="2159780" y="4272215"/>
                  <a:pt x="2076014" y="4175251"/>
                  <a:pt x="1909606" y="4212367"/>
                </a:cubicBezTo>
                <a:cubicBezTo>
                  <a:pt x="1743198" y="4249483"/>
                  <a:pt x="1698578" y="4191497"/>
                  <a:pt x="1516452" y="4212367"/>
                </a:cubicBezTo>
                <a:cubicBezTo>
                  <a:pt x="1334326" y="4233237"/>
                  <a:pt x="1144490" y="4206701"/>
                  <a:pt x="954803" y="4212367"/>
                </a:cubicBezTo>
                <a:cubicBezTo>
                  <a:pt x="765116" y="4218033"/>
                  <a:pt x="631166" y="4178738"/>
                  <a:pt x="505484" y="4212367"/>
                </a:cubicBezTo>
                <a:cubicBezTo>
                  <a:pt x="379802" y="4245996"/>
                  <a:pt x="210469" y="4172446"/>
                  <a:pt x="0" y="4212367"/>
                </a:cubicBezTo>
                <a:cubicBezTo>
                  <a:pt x="-19900" y="4100423"/>
                  <a:pt x="23698" y="3962123"/>
                  <a:pt x="0" y="3770068"/>
                </a:cubicBezTo>
                <a:cubicBezTo>
                  <a:pt x="-23698" y="3578013"/>
                  <a:pt x="13595" y="3477185"/>
                  <a:pt x="0" y="3369894"/>
                </a:cubicBezTo>
                <a:cubicBezTo>
                  <a:pt x="-13595" y="3262603"/>
                  <a:pt x="66898" y="3040355"/>
                  <a:pt x="0" y="2801224"/>
                </a:cubicBezTo>
                <a:cubicBezTo>
                  <a:pt x="-66898" y="2562093"/>
                  <a:pt x="8918" y="2485995"/>
                  <a:pt x="0" y="2358926"/>
                </a:cubicBezTo>
                <a:cubicBezTo>
                  <a:pt x="-8918" y="2231857"/>
                  <a:pt x="49483" y="1964965"/>
                  <a:pt x="0" y="1790256"/>
                </a:cubicBezTo>
                <a:cubicBezTo>
                  <a:pt x="-49483" y="1615547"/>
                  <a:pt x="46075" y="1438444"/>
                  <a:pt x="0" y="1179463"/>
                </a:cubicBezTo>
                <a:cubicBezTo>
                  <a:pt x="-46075" y="920482"/>
                  <a:pt x="56623" y="904486"/>
                  <a:pt x="0" y="695041"/>
                </a:cubicBezTo>
                <a:cubicBezTo>
                  <a:pt x="-56623" y="485596"/>
                  <a:pt x="60058" y="251668"/>
                  <a:pt x="0" y="0"/>
                </a:cubicBezTo>
                <a:close/>
              </a:path>
            </a:pathLst>
          </a:custGeom>
          <a:ln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17" name="صورة 16" descr="صورة تحتوي على داخلي, كرسي, تلبيس, أثاث المنزل&#10;&#10;تم إنشاء الوصف تلقائياً">
            <a:extLst>
              <a:ext uri="{FF2B5EF4-FFF2-40B4-BE49-F238E27FC236}">
                <a16:creationId xmlns:a16="http://schemas.microsoft.com/office/drawing/2014/main" id="{9A95F5F1-9CE8-E5D9-9D8E-D5B3BCB654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32" y="4013142"/>
            <a:ext cx="5616489" cy="4212367"/>
          </a:xfrm>
          <a:custGeom>
            <a:avLst/>
            <a:gdLst>
              <a:gd name="connsiteX0" fmla="*/ 0 w 5616489"/>
              <a:gd name="connsiteY0" fmla="*/ 0 h 4212367"/>
              <a:gd name="connsiteX1" fmla="*/ 449319 w 5616489"/>
              <a:gd name="connsiteY1" fmla="*/ 0 h 4212367"/>
              <a:gd name="connsiteX2" fmla="*/ 1010968 w 5616489"/>
              <a:gd name="connsiteY2" fmla="*/ 0 h 4212367"/>
              <a:gd name="connsiteX3" fmla="*/ 1628782 w 5616489"/>
              <a:gd name="connsiteY3" fmla="*/ 0 h 4212367"/>
              <a:gd name="connsiteX4" fmla="*/ 2021936 w 5616489"/>
              <a:gd name="connsiteY4" fmla="*/ 0 h 4212367"/>
              <a:gd name="connsiteX5" fmla="*/ 2415090 w 5616489"/>
              <a:gd name="connsiteY5" fmla="*/ 0 h 4212367"/>
              <a:gd name="connsiteX6" fmla="*/ 3089069 w 5616489"/>
              <a:gd name="connsiteY6" fmla="*/ 0 h 4212367"/>
              <a:gd name="connsiteX7" fmla="*/ 3650718 w 5616489"/>
              <a:gd name="connsiteY7" fmla="*/ 0 h 4212367"/>
              <a:gd name="connsiteX8" fmla="*/ 4043872 w 5616489"/>
              <a:gd name="connsiteY8" fmla="*/ 0 h 4212367"/>
              <a:gd name="connsiteX9" fmla="*/ 4605521 w 5616489"/>
              <a:gd name="connsiteY9" fmla="*/ 0 h 4212367"/>
              <a:gd name="connsiteX10" fmla="*/ 5616489 w 5616489"/>
              <a:gd name="connsiteY10" fmla="*/ 0 h 4212367"/>
              <a:gd name="connsiteX11" fmla="*/ 5616489 w 5616489"/>
              <a:gd name="connsiteY11" fmla="*/ 484422 h 4212367"/>
              <a:gd name="connsiteX12" fmla="*/ 5616489 w 5616489"/>
              <a:gd name="connsiteY12" fmla="*/ 1010968 h 4212367"/>
              <a:gd name="connsiteX13" fmla="*/ 5616489 w 5616489"/>
              <a:gd name="connsiteY13" fmla="*/ 1411143 h 4212367"/>
              <a:gd name="connsiteX14" fmla="*/ 5616489 w 5616489"/>
              <a:gd name="connsiteY14" fmla="*/ 2021936 h 4212367"/>
              <a:gd name="connsiteX15" fmla="*/ 5616489 w 5616489"/>
              <a:gd name="connsiteY15" fmla="*/ 2548482 h 4212367"/>
              <a:gd name="connsiteX16" fmla="*/ 5616489 w 5616489"/>
              <a:gd name="connsiteY16" fmla="*/ 3159275 h 4212367"/>
              <a:gd name="connsiteX17" fmla="*/ 5616489 w 5616489"/>
              <a:gd name="connsiteY17" fmla="*/ 3643697 h 4212367"/>
              <a:gd name="connsiteX18" fmla="*/ 5616489 w 5616489"/>
              <a:gd name="connsiteY18" fmla="*/ 4212367 h 4212367"/>
              <a:gd name="connsiteX19" fmla="*/ 5054840 w 5616489"/>
              <a:gd name="connsiteY19" fmla="*/ 4212367 h 4212367"/>
              <a:gd name="connsiteX20" fmla="*/ 4493191 w 5616489"/>
              <a:gd name="connsiteY20" fmla="*/ 4212367 h 4212367"/>
              <a:gd name="connsiteX21" fmla="*/ 4100037 w 5616489"/>
              <a:gd name="connsiteY21" fmla="*/ 4212367 h 4212367"/>
              <a:gd name="connsiteX22" fmla="*/ 3538388 w 5616489"/>
              <a:gd name="connsiteY22" fmla="*/ 4212367 h 4212367"/>
              <a:gd name="connsiteX23" fmla="*/ 3032904 w 5616489"/>
              <a:gd name="connsiteY23" fmla="*/ 4212367 h 4212367"/>
              <a:gd name="connsiteX24" fmla="*/ 2527420 w 5616489"/>
              <a:gd name="connsiteY24" fmla="*/ 4212367 h 4212367"/>
              <a:gd name="connsiteX25" fmla="*/ 2021936 w 5616489"/>
              <a:gd name="connsiteY25" fmla="*/ 4212367 h 4212367"/>
              <a:gd name="connsiteX26" fmla="*/ 1516452 w 5616489"/>
              <a:gd name="connsiteY26" fmla="*/ 4212367 h 4212367"/>
              <a:gd name="connsiteX27" fmla="*/ 898638 w 5616489"/>
              <a:gd name="connsiteY27" fmla="*/ 4212367 h 4212367"/>
              <a:gd name="connsiteX28" fmla="*/ 0 w 5616489"/>
              <a:gd name="connsiteY28" fmla="*/ 4212367 h 4212367"/>
              <a:gd name="connsiteX29" fmla="*/ 0 w 5616489"/>
              <a:gd name="connsiteY29" fmla="*/ 3812192 h 4212367"/>
              <a:gd name="connsiteX30" fmla="*/ 0 w 5616489"/>
              <a:gd name="connsiteY30" fmla="*/ 3327770 h 4212367"/>
              <a:gd name="connsiteX31" fmla="*/ 0 w 5616489"/>
              <a:gd name="connsiteY31" fmla="*/ 2759100 h 4212367"/>
              <a:gd name="connsiteX32" fmla="*/ 0 w 5616489"/>
              <a:gd name="connsiteY32" fmla="*/ 2148307 h 4212367"/>
              <a:gd name="connsiteX33" fmla="*/ 0 w 5616489"/>
              <a:gd name="connsiteY33" fmla="*/ 1748132 h 4212367"/>
              <a:gd name="connsiteX34" fmla="*/ 0 w 5616489"/>
              <a:gd name="connsiteY34" fmla="*/ 1347957 h 4212367"/>
              <a:gd name="connsiteX35" fmla="*/ 0 w 5616489"/>
              <a:gd name="connsiteY35" fmla="*/ 737164 h 4212367"/>
              <a:gd name="connsiteX36" fmla="*/ 0 w 5616489"/>
              <a:gd name="connsiteY36" fmla="*/ 0 h 4212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616489" h="4212367" fill="none" extrusionOk="0">
                <a:moveTo>
                  <a:pt x="0" y="0"/>
                </a:moveTo>
                <a:cubicBezTo>
                  <a:pt x="184838" y="-21121"/>
                  <a:pt x="258576" y="26115"/>
                  <a:pt x="449319" y="0"/>
                </a:cubicBezTo>
                <a:cubicBezTo>
                  <a:pt x="640062" y="-26115"/>
                  <a:pt x="853197" y="58049"/>
                  <a:pt x="1010968" y="0"/>
                </a:cubicBezTo>
                <a:cubicBezTo>
                  <a:pt x="1168739" y="-58049"/>
                  <a:pt x="1449371" y="190"/>
                  <a:pt x="1628782" y="0"/>
                </a:cubicBezTo>
                <a:cubicBezTo>
                  <a:pt x="1808193" y="-190"/>
                  <a:pt x="1873639" y="39140"/>
                  <a:pt x="2021936" y="0"/>
                </a:cubicBezTo>
                <a:cubicBezTo>
                  <a:pt x="2170233" y="-39140"/>
                  <a:pt x="2246742" y="47030"/>
                  <a:pt x="2415090" y="0"/>
                </a:cubicBezTo>
                <a:cubicBezTo>
                  <a:pt x="2583438" y="-47030"/>
                  <a:pt x="2883435" y="36406"/>
                  <a:pt x="3089069" y="0"/>
                </a:cubicBezTo>
                <a:cubicBezTo>
                  <a:pt x="3294703" y="-36406"/>
                  <a:pt x="3494646" y="57584"/>
                  <a:pt x="3650718" y="0"/>
                </a:cubicBezTo>
                <a:cubicBezTo>
                  <a:pt x="3806790" y="-57584"/>
                  <a:pt x="3882152" y="25472"/>
                  <a:pt x="4043872" y="0"/>
                </a:cubicBezTo>
                <a:cubicBezTo>
                  <a:pt x="4205592" y="-25472"/>
                  <a:pt x="4403401" y="30867"/>
                  <a:pt x="4605521" y="0"/>
                </a:cubicBezTo>
                <a:cubicBezTo>
                  <a:pt x="4807641" y="-30867"/>
                  <a:pt x="5163139" y="82950"/>
                  <a:pt x="5616489" y="0"/>
                </a:cubicBezTo>
                <a:cubicBezTo>
                  <a:pt x="5618906" y="119974"/>
                  <a:pt x="5612542" y="308829"/>
                  <a:pt x="5616489" y="484422"/>
                </a:cubicBezTo>
                <a:cubicBezTo>
                  <a:pt x="5620436" y="660015"/>
                  <a:pt x="5590161" y="858310"/>
                  <a:pt x="5616489" y="1010968"/>
                </a:cubicBezTo>
                <a:cubicBezTo>
                  <a:pt x="5642817" y="1163626"/>
                  <a:pt x="5591629" y="1225014"/>
                  <a:pt x="5616489" y="1411143"/>
                </a:cubicBezTo>
                <a:cubicBezTo>
                  <a:pt x="5641349" y="1597272"/>
                  <a:pt x="5558626" y="1832075"/>
                  <a:pt x="5616489" y="2021936"/>
                </a:cubicBezTo>
                <a:cubicBezTo>
                  <a:pt x="5674352" y="2211797"/>
                  <a:pt x="5586080" y="2397188"/>
                  <a:pt x="5616489" y="2548482"/>
                </a:cubicBezTo>
                <a:cubicBezTo>
                  <a:pt x="5646898" y="2699776"/>
                  <a:pt x="5557028" y="2885694"/>
                  <a:pt x="5616489" y="3159275"/>
                </a:cubicBezTo>
                <a:cubicBezTo>
                  <a:pt x="5675950" y="3432856"/>
                  <a:pt x="5612282" y="3466310"/>
                  <a:pt x="5616489" y="3643697"/>
                </a:cubicBezTo>
                <a:cubicBezTo>
                  <a:pt x="5620696" y="3821084"/>
                  <a:pt x="5556991" y="3946406"/>
                  <a:pt x="5616489" y="4212367"/>
                </a:cubicBezTo>
                <a:cubicBezTo>
                  <a:pt x="5359771" y="4259153"/>
                  <a:pt x="5256822" y="4177660"/>
                  <a:pt x="5054840" y="4212367"/>
                </a:cubicBezTo>
                <a:cubicBezTo>
                  <a:pt x="4852858" y="4247074"/>
                  <a:pt x="4631557" y="4150396"/>
                  <a:pt x="4493191" y="4212367"/>
                </a:cubicBezTo>
                <a:cubicBezTo>
                  <a:pt x="4354825" y="4274338"/>
                  <a:pt x="4269810" y="4174584"/>
                  <a:pt x="4100037" y="4212367"/>
                </a:cubicBezTo>
                <a:cubicBezTo>
                  <a:pt x="3930264" y="4250150"/>
                  <a:pt x="3801919" y="4210149"/>
                  <a:pt x="3538388" y="4212367"/>
                </a:cubicBezTo>
                <a:cubicBezTo>
                  <a:pt x="3274857" y="4214585"/>
                  <a:pt x="3206086" y="4199720"/>
                  <a:pt x="3032904" y="4212367"/>
                </a:cubicBezTo>
                <a:cubicBezTo>
                  <a:pt x="2859722" y="4225014"/>
                  <a:pt x="2750343" y="4171682"/>
                  <a:pt x="2527420" y="4212367"/>
                </a:cubicBezTo>
                <a:cubicBezTo>
                  <a:pt x="2304497" y="4253052"/>
                  <a:pt x="2251646" y="4211846"/>
                  <a:pt x="2021936" y="4212367"/>
                </a:cubicBezTo>
                <a:cubicBezTo>
                  <a:pt x="1792226" y="4212888"/>
                  <a:pt x="1731265" y="4174597"/>
                  <a:pt x="1516452" y="4212367"/>
                </a:cubicBezTo>
                <a:cubicBezTo>
                  <a:pt x="1301639" y="4250137"/>
                  <a:pt x="1207225" y="4168769"/>
                  <a:pt x="898638" y="4212367"/>
                </a:cubicBezTo>
                <a:cubicBezTo>
                  <a:pt x="590051" y="4255965"/>
                  <a:pt x="337080" y="4140731"/>
                  <a:pt x="0" y="4212367"/>
                </a:cubicBezTo>
                <a:cubicBezTo>
                  <a:pt x="-47259" y="4100194"/>
                  <a:pt x="6097" y="3987992"/>
                  <a:pt x="0" y="3812192"/>
                </a:cubicBezTo>
                <a:cubicBezTo>
                  <a:pt x="-6097" y="3636393"/>
                  <a:pt x="15194" y="3466835"/>
                  <a:pt x="0" y="3327770"/>
                </a:cubicBezTo>
                <a:cubicBezTo>
                  <a:pt x="-15194" y="3188705"/>
                  <a:pt x="58918" y="2908828"/>
                  <a:pt x="0" y="2759100"/>
                </a:cubicBezTo>
                <a:cubicBezTo>
                  <a:pt x="-58918" y="2609372"/>
                  <a:pt x="28658" y="2371039"/>
                  <a:pt x="0" y="2148307"/>
                </a:cubicBezTo>
                <a:cubicBezTo>
                  <a:pt x="-28658" y="1925575"/>
                  <a:pt x="13337" y="1840781"/>
                  <a:pt x="0" y="1748132"/>
                </a:cubicBezTo>
                <a:cubicBezTo>
                  <a:pt x="-13337" y="1655484"/>
                  <a:pt x="8341" y="1442799"/>
                  <a:pt x="0" y="1347957"/>
                </a:cubicBezTo>
                <a:cubicBezTo>
                  <a:pt x="-8341" y="1253116"/>
                  <a:pt x="35474" y="1035642"/>
                  <a:pt x="0" y="737164"/>
                </a:cubicBezTo>
                <a:cubicBezTo>
                  <a:pt x="-35474" y="438686"/>
                  <a:pt x="36982" y="298536"/>
                  <a:pt x="0" y="0"/>
                </a:cubicBezTo>
                <a:close/>
              </a:path>
              <a:path w="5616489" h="4212367" stroke="0" extrusionOk="0">
                <a:moveTo>
                  <a:pt x="0" y="0"/>
                </a:moveTo>
                <a:cubicBezTo>
                  <a:pt x="104808" y="-35461"/>
                  <a:pt x="382154" y="41020"/>
                  <a:pt x="505484" y="0"/>
                </a:cubicBezTo>
                <a:cubicBezTo>
                  <a:pt x="628814" y="-41020"/>
                  <a:pt x="714490" y="12216"/>
                  <a:pt x="898638" y="0"/>
                </a:cubicBezTo>
                <a:cubicBezTo>
                  <a:pt x="1082786" y="-12216"/>
                  <a:pt x="1337149" y="47321"/>
                  <a:pt x="1572617" y="0"/>
                </a:cubicBezTo>
                <a:cubicBezTo>
                  <a:pt x="1808085" y="-47321"/>
                  <a:pt x="1873785" y="13991"/>
                  <a:pt x="2078101" y="0"/>
                </a:cubicBezTo>
                <a:cubicBezTo>
                  <a:pt x="2282417" y="-13991"/>
                  <a:pt x="2371206" y="4820"/>
                  <a:pt x="2583585" y="0"/>
                </a:cubicBezTo>
                <a:cubicBezTo>
                  <a:pt x="2795964" y="-4820"/>
                  <a:pt x="3024645" y="33047"/>
                  <a:pt x="3257564" y="0"/>
                </a:cubicBezTo>
                <a:cubicBezTo>
                  <a:pt x="3490483" y="-33047"/>
                  <a:pt x="3606288" y="31652"/>
                  <a:pt x="3706883" y="0"/>
                </a:cubicBezTo>
                <a:cubicBezTo>
                  <a:pt x="3807478" y="-31652"/>
                  <a:pt x="4058342" y="74645"/>
                  <a:pt x="4380861" y="0"/>
                </a:cubicBezTo>
                <a:cubicBezTo>
                  <a:pt x="4703380" y="-74645"/>
                  <a:pt x="4784677" y="66344"/>
                  <a:pt x="5054840" y="0"/>
                </a:cubicBezTo>
                <a:cubicBezTo>
                  <a:pt x="5325003" y="-66344"/>
                  <a:pt x="5461931" y="38555"/>
                  <a:pt x="5616489" y="0"/>
                </a:cubicBezTo>
                <a:cubicBezTo>
                  <a:pt x="5652929" y="213539"/>
                  <a:pt x="5608409" y="481477"/>
                  <a:pt x="5616489" y="610793"/>
                </a:cubicBezTo>
                <a:cubicBezTo>
                  <a:pt x="5624569" y="740109"/>
                  <a:pt x="5575197" y="917200"/>
                  <a:pt x="5616489" y="1179463"/>
                </a:cubicBezTo>
                <a:cubicBezTo>
                  <a:pt x="5657781" y="1441726"/>
                  <a:pt x="5601415" y="1473263"/>
                  <a:pt x="5616489" y="1579638"/>
                </a:cubicBezTo>
                <a:cubicBezTo>
                  <a:pt x="5631563" y="1686014"/>
                  <a:pt x="5578316" y="1908173"/>
                  <a:pt x="5616489" y="2106184"/>
                </a:cubicBezTo>
                <a:cubicBezTo>
                  <a:pt x="5654662" y="2304195"/>
                  <a:pt x="5570689" y="2423863"/>
                  <a:pt x="5616489" y="2632729"/>
                </a:cubicBezTo>
                <a:cubicBezTo>
                  <a:pt x="5662289" y="2841596"/>
                  <a:pt x="5558892" y="2910664"/>
                  <a:pt x="5616489" y="3159275"/>
                </a:cubicBezTo>
                <a:cubicBezTo>
                  <a:pt x="5674086" y="3407886"/>
                  <a:pt x="5556285" y="3484151"/>
                  <a:pt x="5616489" y="3727945"/>
                </a:cubicBezTo>
                <a:cubicBezTo>
                  <a:pt x="5676693" y="3971739"/>
                  <a:pt x="5583926" y="4103878"/>
                  <a:pt x="5616489" y="4212367"/>
                </a:cubicBezTo>
                <a:cubicBezTo>
                  <a:pt x="5460584" y="4260119"/>
                  <a:pt x="5171429" y="4145673"/>
                  <a:pt x="4998675" y="4212367"/>
                </a:cubicBezTo>
                <a:cubicBezTo>
                  <a:pt x="4825921" y="4279061"/>
                  <a:pt x="4643251" y="4183987"/>
                  <a:pt x="4549356" y="4212367"/>
                </a:cubicBezTo>
                <a:cubicBezTo>
                  <a:pt x="4455461" y="4240747"/>
                  <a:pt x="4076379" y="4199881"/>
                  <a:pt x="3875377" y="4212367"/>
                </a:cubicBezTo>
                <a:cubicBezTo>
                  <a:pt x="3674375" y="4224853"/>
                  <a:pt x="3572250" y="4197722"/>
                  <a:pt x="3313729" y="4212367"/>
                </a:cubicBezTo>
                <a:cubicBezTo>
                  <a:pt x="3055208" y="4227012"/>
                  <a:pt x="3044507" y="4199268"/>
                  <a:pt x="2864409" y="4212367"/>
                </a:cubicBezTo>
                <a:cubicBezTo>
                  <a:pt x="2684311" y="4225466"/>
                  <a:pt x="2445740" y="4152519"/>
                  <a:pt x="2302760" y="4212367"/>
                </a:cubicBezTo>
                <a:cubicBezTo>
                  <a:pt x="2159780" y="4272215"/>
                  <a:pt x="2076014" y="4175251"/>
                  <a:pt x="1909606" y="4212367"/>
                </a:cubicBezTo>
                <a:cubicBezTo>
                  <a:pt x="1743198" y="4249483"/>
                  <a:pt x="1698578" y="4191497"/>
                  <a:pt x="1516452" y="4212367"/>
                </a:cubicBezTo>
                <a:cubicBezTo>
                  <a:pt x="1334326" y="4233237"/>
                  <a:pt x="1144490" y="4206701"/>
                  <a:pt x="954803" y="4212367"/>
                </a:cubicBezTo>
                <a:cubicBezTo>
                  <a:pt x="765116" y="4218033"/>
                  <a:pt x="631166" y="4178738"/>
                  <a:pt x="505484" y="4212367"/>
                </a:cubicBezTo>
                <a:cubicBezTo>
                  <a:pt x="379802" y="4245996"/>
                  <a:pt x="210469" y="4172446"/>
                  <a:pt x="0" y="4212367"/>
                </a:cubicBezTo>
                <a:cubicBezTo>
                  <a:pt x="-19900" y="4100423"/>
                  <a:pt x="23698" y="3962123"/>
                  <a:pt x="0" y="3770068"/>
                </a:cubicBezTo>
                <a:cubicBezTo>
                  <a:pt x="-23698" y="3578013"/>
                  <a:pt x="13595" y="3477185"/>
                  <a:pt x="0" y="3369894"/>
                </a:cubicBezTo>
                <a:cubicBezTo>
                  <a:pt x="-13595" y="3262603"/>
                  <a:pt x="66898" y="3040355"/>
                  <a:pt x="0" y="2801224"/>
                </a:cubicBezTo>
                <a:cubicBezTo>
                  <a:pt x="-66898" y="2562093"/>
                  <a:pt x="8918" y="2485995"/>
                  <a:pt x="0" y="2358926"/>
                </a:cubicBezTo>
                <a:cubicBezTo>
                  <a:pt x="-8918" y="2231857"/>
                  <a:pt x="49483" y="1964965"/>
                  <a:pt x="0" y="1790256"/>
                </a:cubicBezTo>
                <a:cubicBezTo>
                  <a:pt x="-49483" y="1615547"/>
                  <a:pt x="46075" y="1438444"/>
                  <a:pt x="0" y="1179463"/>
                </a:cubicBezTo>
                <a:cubicBezTo>
                  <a:pt x="-46075" y="920482"/>
                  <a:pt x="56623" y="904486"/>
                  <a:pt x="0" y="695041"/>
                </a:cubicBezTo>
                <a:cubicBezTo>
                  <a:pt x="-56623" y="485596"/>
                  <a:pt x="60058" y="251668"/>
                  <a:pt x="0" y="0"/>
                </a:cubicBezTo>
                <a:close/>
              </a:path>
            </a:pathLst>
          </a:custGeom>
          <a:ln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4769199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34924" b="-42852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grpSp>
        <p:nvGrpSpPr>
          <p:cNvPr id="3" name="Group 3"/>
          <p:cNvGrpSpPr/>
          <p:nvPr/>
        </p:nvGrpSpPr>
        <p:grpSpPr>
          <a:xfrm>
            <a:off x="-4299547" y="5987453"/>
            <a:ext cx="8599093" cy="8599093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5727A">
                    <a:alpha val="0"/>
                  </a:srgbClr>
                </a:gs>
                <a:gs pos="100000">
                  <a:srgbClr val="15727A">
                    <a:alpha val="19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028700" y="847750"/>
            <a:ext cx="1425415" cy="1453015"/>
          </a:xfrm>
          <a:custGeom>
            <a:avLst/>
            <a:gdLst/>
            <a:ahLst/>
            <a:cxnLst/>
            <a:rect l="l" t="t" r="r" b="b"/>
            <a:pathLst>
              <a:path w="1425415" h="1453015">
                <a:moveTo>
                  <a:pt x="0" y="0"/>
                </a:moveTo>
                <a:lnTo>
                  <a:pt x="1425415" y="0"/>
                </a:lnTo>
                <a:lnTo>
                  <a:pt x="1425415" y="1453015"/>
                </a:lnTo>
                <a:lnTo>
                  <a:pt x="0" y="14530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7592" t="-34295" r="-117592" b="-50664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" name="AutoShape 8"/>
          <p:cNvSpPr/>
          <p:nvPr/>
        </p:nvSpPr>
        <p:spPr>
          <a:xfrm flipV="1">
            <a:off x="0" y="9446421"/>
            <a:ext cx="16646608" cy="0"/>
          </a:xfrm>
          <a:prstGeom prst="line">
            <a:avLst/>
          </a:prstGeom>
          <a:ln w="25400" cap="flat">
            <a:solidFill>
              <a:srgbClr val="6AAF4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/>
          </a:p>
        </p:txBody>
      </p:sp>
      <p:sp>
        <p:nvSpPr>
          <p:cNvPr id="9" name="TextBox 9"/>
          <p:cNvSpPr txBox="1"/>
          <p:nvPr/>
        </p:nvSpPr>
        <p:spPr>
          <a:xfrm>
            <a:off x="16646608" y="9215438"/>
            <a:ext cx="612692" cy="432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79"/>
              </a:lnSpc>
            </a:pPr>
            <a:r>
              <a:rPr lang="en-US" sz="2485" dirty="0">
                <a:solidFill>
                  <a:srgbClr val="6AAF44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</a:rPr>
              <a:t>20</a:t>
            </a:r>
          </a:p>
        </p:txBody>
      </p:sp>
      <p:sp>
        <p:nvSpPr>
          <p:cNvPr id="10" name="Freeform 10"/>
          <p:cNvSpPr/>
          <p:nvPr/>
        </p:nvSpPr>
        <p:spPr>
          <a:xfrm>
            <a:off x="9820229" y="3400658"/>
            <a:ext cx="6830410" cy="5173590"/>
          </a:xfrm>
          <a:custGeom>
            <a:avLst/>
            <a:gdLst>
              <a:gd name="connsiteX0" fmla="*/ 0 w 6830410"/>
              <a:gd name="connsiteY0" fmla="*/ 0 h 5173590"/>
              <a:gd name="connsiteX1" fmla="*/ 0 w 6830410"/>
              <a:gd name="connsiteY1" fmla="*/ 0 h 5173590"/>
              <a:gd name="connsiteX2" fmla="*/ 569201 w 6830410"/>
              <a:gd name="connsiteY2" fmla="*/ 0 h 5173590"/>
              <a:gd name="connsiteX3" fmla="*/ 1138402 w 6830410"/>
              <a:gd name="connsiteY3" fmla="*/ 0 h 5173590"/>
              <a:gd name="connsiteX4" fmla="*/ 1502690 w 6830410"/>
              <a:gd name="connsiteY4" fmla="*/ 0 h 5173590"/>
              <a:gd name="connsiteX5" fmla="*/ 2071891 w 6830410"/>
              <a:gd name="connsiteY5" fmla="*/ 0 h 5173590"/>
              <a:gd name="connsiteX6" fmla="*/ 2777700 w 6830410"/>
              <a:gd name="connsiteY6" fmla="*/ 0 h 5173590"/>
              <a:gd name="connsiteX7" fmla="*/ 3278597 w 6830410"/>
              <a:gd name="connsiteY7" fmla="*/ 0 h 5173590"/>
              <a:gd name="connsiteX8" fmla="*/ 3779494 w 6830410"/>
              <a:gd name="connsiteY8" fmla="*/ 0 h 5173590"/>
              <a:gd name="connsiteX9" fmla="*/ 4348694 w 6830410"/>
              <a:gd name="connsiteY9" fmla="*/ 0 h 5173590"/>
              <a:gd name="connsiteX10" fmla="*/ 4986199 w 6830410"/>
              <a:gd name="connsiteY10" fmla="*/ 0 h 5173590"/>
              <a:gd name="connsiteX11" fmla="*/ 5623704 w 6830410"/>
              <a:gd name="connsiteY11" fmla="*/ 0 h 5173590"/>
              <a:gd name="connsiteX12" fmla="*/ 6261209 w 6830410"/>
              <a:gd name="connsiteY12" fmla="*/ 0 h 5173590"/>
              <a:gd name="connsiteX13" fmla="*/ 6830410 w 6830410"/>
              <a:gd name="connsiteY13" fmla="*/ 0 h 5173590"/>
              <a:gd name="connsiteX14" fmla="*/ 6830410 w 6830410"/>
              <a:gd name="connsiteY14" fmla="*/ 0 h 5173590"/>
              <a:gd name="connsiteX15" fmla="*/ 6830410 w 6830410"/>
              <a:gd name="connsiteY15" fmla="*/ 574843 h 5173590"/>
              <a:gd name="connsiteX16" fmla="*/ 6830410 w 6830410"/>
              <a:gd name="connsiteY16" fmla="*/ 1149687 h 5173590"/>
              <a:gd name="connsiteX17" fmla="*/ 6830410 w 6830410"/>
              <a:gd name="connsiteY17" fmla="*/ 1776266 h 5173590"/>
              <a:gd name="connsiteX18" fmla="*/ 6830410 w 6830410"/>
              <a:gd name="connsiteY18" fmla="*/ 2454581 h 5173590"/>
              <a:gd name="connsiteX19" fmla="*/ 6830410 w 6830410"/>
              <a:gd name="connsiteY19" fmla="*/ 3081160 h 5173590"/>
              <a:gd name="connsiteX20" fmla="*/ 6830410 w 6830410"/>
              <a:gd name="connsiteY20" fmla="*/ 3759475 h 5173590"/>
              <a:gd name="connsiteX21" fmla="*/ 6830410 w 6830410"/>
              <a:gd name="connsiteY21" fmla="*/ 4386055 h 5173590"/>
              <a:gd name="connsiteX22" fmla="*/ 6830410 w 6830410"/>
              <a:gd name="connsiteY22" fmla="*/ 5173590 h 5173590"/>
              <a:gd name="connsiteX23" fmla="*/ 6830410 w 6830410"/>
              <a:gd name="connsiteY23" fmla="*/ 5173590 h 5173590"/>
              <a:gd name="connsiteX24" fmla="*/ 6192905 w 6830410"/>
              <a:gd name="connsiteY24" fmla="*/ 5173590 h 5173590"/>
              <a:gd name="connsiteX25" fmla="*/ 5555400 w 6830410"/>
              <a:gd name="connsiteY25" fmla="*/ 5173590 h 5173590"/>
              <a:gd name="connsiteX26" fmla="*/ 4986199 w 6830410"/>
              <a:gd name="connsiteY26" fmla="*/ 5173590 h 5173590"/>
              <a:gd name="connsiteX27" fmla="*/ 4621911 w 6830410"/>
              <a:gd name="connsiteY27" fmla="*/ 5173590 h 5173590"/>
              <a:gd name="connsiteX28" fmla="*/ 4121014 w 6830410"/>
              <a:gd name="connsiteY28" fmla="*/ 5173590 h 5173590"/>
              <a:gd name="connsiteX29" fmla="*/ 3483509 w 6830410"/>
              <a:gd name="connsiteY29" fmla="*/ 5173590 h 5173590"/>
              <a:gd name="connsiteX30" fmla="*/ 3050916 w 6830410"/>
              <a:gd name="connsiteY30" fmla="*/ 5173590 h 5173590"/>
              <a:gd name="connsiteX31" fmla="*/ 2345107 w 6830410"/>
              <a:gd name="connsiteY31" fmla="*/ 5173590 h 5173590"/>
              <a:gd name="connsiteX32" fmla="*/ 1639298 w 6830410"/>
              <a:gd name="connsiteY32" fmla="*/ 5173590 h 5173590"/>
              <a:gd name="connsiteX33" fmla="*/ 1070098 w 6830410"/>
              <a:gd name="connsiteY33" fmla="*/ 5173590 h 5173590"/>
              <a:gd name="connsiteX34" fmla="*/ 0 w 6830410"/>
              <a:gd name="connsiteY34" fmla="*/ 5173590 h 5173590"/>
              <a:gd name="connsiteX35" fmla="*/ 0 w 6830410"/>
              <a:gd name="connsiteY35" fmla="*/ 5173590 h 5173590"/>
              <a:gd name="connsiteX36" fmla="*/ 0 w 6830410"/>
              <a:gd name="connsiteY36" fmla="*/ 4598747 h 5173590"/>
              <a:gd name="connsiteX37" fmla="*/ 0 w 6830410"/>
              <a:gd name="connsiteY37" fmla="*/ 4127375 h 5173590"/>
              <a:gd name="connsiteX38" fmla="*/ 0 w 6830410"/>
              <a:gd name="connsiteY38" fmla="*/ 3656004 h 5173590"/>
              <a:gd name="connsiteX39" fmla="*/ 0 w 6830410"/>
              <a:gd name="connsiteY39" fmla="*/ 3184632 h 5173590"/>
              <a:gd name="connsiteX40" fmla="*/ 0 w 6830410"/>
              <a:gd name="connsiteY40" fmla="*/ 2713261 h 5173590"/>
              <a:gd name="connsiteX41" fmla="*/ 0 w 6830410"/>
              <a:gd name="connsiteY41" fmla="*/ 2190153 h 5173590"/>
              <a:gd name="connsiteX42" fmla="*/ 0 w 6830410"/>
              <a:gd name="connsiteY42" fmla="*/ 1718782 h 5173590"/>
              <a:gd name="connsiteX43" fmla="*/ 0 w 6830410"/>
              <a:gd name="connsiteY43" fmla="*/ 1195674 h 5173590"/>
              <a:gd name="connsiteX44" fmla="*/ 0 w 6830410"/>
              <a:gd name="connsiteY44" fmla="*/ 569095 h 5173590"/>
              <a:gd name="connsiteX45" fmla="*/ 0 w 6830410"/>
              <a:gd name="connsiteY45" fmla="*/ 0 h 5173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6830410" h="5173590" fill="none" extrusionOk="0">
                <a:moveTo>
                  <a:pt x="0" y="0"/>
                </a:moveTo>
                <a:lnTo>
                  <a:pt x="0" y="0"/>
                </a:lnTo>
                <a:cubicBezTo>
                  <a:pt x="182363" y="-29146"/>
                  <a:pt x="423375" y="27619"/>
                  <a:pt x="569201" y="0"/>
                </a:cubicBezTo>
                <a:cubicBezTo>
                  <a:pt x="715027" y="-27619"/>
                  <a:pt x="894314" y="36274"/>
                  <a:pt x="1138402" y="0"/>
                </a:cubicBezTo>
                <a:cubicBezTo>
                  <a:pt x="1382490" y="-36274"/>
                  <a:pt x="1381834" y="37895"/>
                  <a:pt x="1502690" y="0"/>
                </a:cubicBezTo>
                <a:cubicBezTo>
                  <a:pt x="1623546" y="-37895"/>
                  <a:pt x="1911197" y="49721"/>
                  <a:pt x="2071891" y="0"/>
                </a:cubicBezTo>
                <a:cubicBezTo>
                  <a:pt x="2232585" y="-49721"/>
                  <a:pt x="2474603" y="43193"/>
                  <a:pt x="2777700" y="0"/>
                </a:cubicBezTo>
                <a:cubicBezTo>
                  <a:pt x="3080797" y="-43193"/>
                  <a:pt x="3034430" y="37896"/>
                  <a:pt x="3278597" y="0"/>
                </a:cubicBezTo>
                <a:cubicBezTo>
                  <a:pt x="3522764" y="-37896"/>
                  <a:pt x="3648345" y="18279"/>
                  <a:pt x="3779494" y="0"/>
                </a:cubicBezTo>
                <a:cubicBezTo>
                  <a:pt x="3910643" y="-18279"/>
                  <a:pt x="4130926" y="51288"/>
                  <a:pt x="4348694" y="0"/>
                </a:cubicBezTo>
                <a:cubicBezTo>
                  <a:pt x="4566462" y="-51288"/>
                  <a:pt x="4777708" y="11476"/>
                  <a:pt x="4986199" y="0"/>
                </a:cubicBezTo>
                <a:cubicBezTo>
                  <a:pt x="5194691" y="-11476"/>
                  <a:pt x="5437336" y="31391"/>
                  <a:pt x="5623704" y="0"/>
                </a:cubicBezTo>
                <a:cubicBezTo>
                  <a:pt x="5810072" y="-31391"/>
                  <a:pt x="6070449" y="13461"/>
                  <a:pt x="6261209" y="0"/>
                </a:cubicBezTo>
                <a:cubicBezTo>
                  <a:pt x="6451969" y="-13461"/>
                  <a:pt x="6644020" y="4816"/>
                  <a:pt x="6830410" y="0"/>
                </a:cubicBezTo>
                <a:lnTo>
                  <a:pt x="6830410" y="0"/>
                </a:lnTo>
                <a:cubicBezTo>
                  <a:pt x="6883814" y="240780"/>
                  <a:pt x="6821452" y="353499"/>
                  <a:pt x="6830410" y="574843"/>
                </a:cubicBezTo>
                <a:cubicBezTo>
                  <a:pt x="6839368" y="796187"/>
                  <a:pt x="6829690" y="989899"/>
                  <a:pt x="6830410" y="1149687"/>
                </a:cubicBezTo>
                <a:cubicBezTo>
                  <a:pt x="6831130" y="1309475"/>
                  <a:pt x="6827518" y="1581083"/>
                  <a:pt x="6830410" y="1776266"/>
                </a:cubicBezTo>
                <a:cubicBezTo>
                  <a:pt x="6833302" y="1971449"/>
                  <a:pt x="6784056" y="2177409"/>
                  <a:pt x="6830410" y="2454581"/>
                </a:cubicBezTo>
                <a:cubicBezTo>
                  <a:pt x="6876764" y="2731753"/>
                  <a:pt x="6788379" y="2835403"/>
                  <a:pt x="6830410" y="3081160"/>
                </a:cubicBezTo>
                <a:cubicBezTo>
                  <a:pt x="6872441" y="3326917"/>
                  <a:pt x="6776663" y="3431633"/>
                  <a:pt x="6830410" y="3759475"/>
                </a:cubicBezTo>
                <a:cubicBezTo>
                  <a:pt x="6884157" y="4087317"/>
                  <a:pt x="6800908" y="4120048"/>
                  <a:pt x="6830410" y="4386055"/>
                </a:cubicBezTo>
                <a:cubicBezTo>
                  <a:pt x="6859912" y="4652062"/>
                  <a:pt x="6782748" y="4954268"/>
                  <a:pt x="6830410" y="5173590"/>
                </a:cubicBezTo>
                <a:lnTo>
                  <a:pt x="6830410" y="5173590"/>
                </a:lnTo>
                <a:cubicBezTo>
                  <a:pt x="6637965" y="5175563"/>
                  <a:pt x="6358098" y="5155962"/>
                  <a:pt x="6192905" y="5173590"/>
                </a:cubicBezTo>
                <a:cubicBezTo>
                  <a:pt x="6027712" y="5191218"/>
                  <a:pt x="5835894" y="5097979"/>
                  <a:pt x="5555400" y="5173590"/>
                </a:cubicBezTo>
                <a:cubicBezTo>
                  <a:pt x="5274907" y="5249201"/>
                  <a:pt x="5262172" y="5135159"/>
                  <a:pt x="4986199" y="5173590"/>
                </a:cubicBezTo>
                <a:cubicBezTo>
                  <a:pt x="4710226" y="5212021"/>
                  <a:pt x="4791664" y="5168392"/>
                  <a:pt x="4621911" y="5173590"/>
                </a:cubicBezTo>
                <a:cubicBezTo>
                  <a:pt x="4452158" y="5178788"/>
                  <a:pt x="4338368" y="5165618"/>
                  <a:pt x="4121014" y="5173590"/>
                </a:cubicBezTo>
                <a:cubicBezTo>
                  <a:pt x="3903660" y="5181562"/>
                  <a:pt x="3749196" y="5165098"/>
                  <a:pt x="3483509" y="5173590"/>
                </a:cubicBezTo>
                <a:cubicBezTo>
                  <a:pt x="3217823" y="5182082"/>
                  <a:pt x="3168049" y="5132844"/>
                  <a:pt x="3050916" y="5173590"/>
                </a:cubicBezTo>
                <a:cubicBezTo>
                  <a:pt x="2933783" y="5214336"/>
                  <a:pt x="2645320" y="5153850"/>
                  <a:pt x="2345107" y="5173590"/>
                </a:cubicBezTo>
                <a:cubicBezTo>
                  <a:pt x="2044894" y="5193330"/>
                  <a:pt x="1836929" y="5103950"/>
                  <a:pt x="1639298" y="5173590"/>
                </a:cubicBezTo>
                <a:cubicBezTo>
                  <a:pt x="1441667" y="5243230"/>
                  <a:pt x="1263476" y="5134009"/>
                  <a:pt x="1070098" y="5173590"/>
                </a:cubicBezTo>
                <a:cubicBezTo>
                  <a:pt x="876720" y="5213171"/>
                  <a:pt x="402752" y="5113850"/>
                  <a:pt x="0" y="5173590"/>
                </a:cubicBezTo>
                <a:lnTo>
                  <a:pt x="0" y="5173590"/>
                </a:lnTo>
                <a:cubicBezTo>
                  <a:pt x="-4457" y="4940325"/>
                  <a:pt x="29644" y="4767390"/>
                  <a:pt x="0" y="4598747"/>
                </a:cubicBezTo>
                <a:cubicBezTo>
                  <a:pt x="-29644" y="4430104"/>
                  <a:pt x="32243" y="4285646"/>
                  <a:pt x="0" y="4127375"/>
                </a:cubicBezTo>
                <a:cubicBezTo>
                  <a:pt x="-32243" y="3969104"/>
                  <a:pt x="18646" y="3831268"/>
                  <a:pt x="0" y="3656004"/>
                </a:cubicBezTo>
                <a:cubicBezTo>
                  <a:pt x="-18646" y="3480740"/>
                  <a:pt x="46228" y="3316867"/>
                  <a:pt x="0" y="3184632"/>
                </a:cubicBezTo>
                <a:cubicBezTo>
                  <a:pt x="-46228" y="3052397"/>
                  <a:pt x="17134" y="2902781"/>
                  <a:pt x="0" y="2713261"/>
                </a:cubicBezTo>
                <a:cubicBezTo>
                  <a:pt x="-17134" y="2523741"/>
                  <a:pt x="20508" y="2377129"/>
                  <a:pt x="0" y="2190153"/>
                </a:cubicBezTo>
                <a:cubicBezTo>
                  <a:pt x="-20508" y="2003177"/>
                  <a:pt x="54630" y="1908606"/>
                  <a:pt x="0" y="1718782"/>
                </a:cubicBezTo>
                <a:cubicBezTo>
                  <a:pt x="-54630" y="1528958"/>
                  <a:pt x="25036" y="1414223"/>
                  <a:pt x="0" y="1195674"/>
                </a:cubicBezTo>
                <a:cubicBezTo>
                  <a:pt x="-25036" y="977125"/>
                  <a:pt x="32687" y="707410"/>
                  <a:pt x="0" y="569095"/>
                </a:cubicBezTo>
                <a:cubicBezTo>
                  <a:pt x="-32687" y="430780"/>
                  <a:pt x="42012" y="211555"/>
                  <a:pt x="0" y="0"/>
                </a:cubicBezTo>
                <a:close/>
              </a:path>
              <a:path w="6830410" h="5173590" stroke="0" extrusionOk="0">
                <a:moveTo>
                  <a:pt x="0" y="0"/>
                </a:moveTo>
                <a:lnTo>
                  <a:pt x="0" y="0"/>
                </a:lnTo>
                <a:cubicBezTo>
                  <a:pt x="156184" y="-19188"/>
                  <a:pt x="337754" y="17735"/>
                  <a:pt x="500897" y="0"/>
                </a:cubicBezTo>
                <a:cubicBezTo>
                  <a:pt x="664040" y="-17735"/>
                  <a:pt x="737213" y="8529"/>
                  <a:pt x="865185" y="0"/>
                </a:cubicBezTo>
                <a:cubicBezTo>
                  <a:pt x="993157" y="-8529"/>
                  <a:pt x="1238282" y="47363"/>
                  <a:pt x="1570994" y="0"/>
                </a:cubicBezTo>
                <a:cubicBezTo>
                  <a:pt x="1903706" y="-47363"/>
                  <a:pt x="1823908" y="50761"/>
                  <a:pt x="2071891" y="0"/>
                </a:cubicBezTo>
                <a:cubicBezTo>
                  <a:pt x="2319874" y="-50761"/>
                  <a:pt x="2464260" y="11038"/>
                  <a:pt x="2572788" y="0"/>
                </a:cubicBezTo>
                <a:cubicBezTo>
                  <a:pt x="2681316" y="-11038"/>
                  <a:pt x="2941287" y="621"/>
                  <a:pt x="3278597" y="0"/>
                </a:cubicBezTo>
                <a:cubicBezTo>
                  <a:pt x="3615907" y="-621"/>
                  <a:pt x="3598297" y="33256"/>
                  <a:pt x="3711189" y="0"/>
                </a:cubicBezTo>
                <a:cubicBezTo>
                  <a:pt x="3824081" y="-33256"/>
                  <a:pt x="4250238" y="11516"/>
                  <a:pt x="4416998" y="0"/>
                </a:cubicBezTo>
                <a:cubicBezTo>
                  <a:pt x="4583758" y="-11516"/>
                  <a:pt x="4961720" y="61429"/>
                  <a:pt x="5122808" y="0"/>
                </a:cubicBezTo>
                <a:cubicBezTo>
                  <a:pt x="5283896" y="-61429"/>
                  <a:pt x="5474989" y="11677"/>
                  <a:pt x="5692008" y="0"/>
                </a:cubicBezTo>
                <a:cubicBezTo>
                  <a:pt x="5909027" y="-11677"/>
                  <a:pt x="6386580" y="51856"/>
                  <a:pt x="6830410" y="0"/>
                </a:cubicBezTo>
                <a:lnTo>
                  <a:pt x="6830410" y="0"/>
                </a:lnTo>
                <a:cubicBezTo>
                  <a:pt x="6849559" y="241954"/>
                  <a:pt x="6791200" y="408659"/>
                  <a:pt x="6830410" y="523107"/>
                </a:cubicBezTo>
                <a:cubicBezTo>
                  <a:pt x="6869620" y="637555"/>
                  <a:pt x="6802520" y="767880"/>
                  <a:pt x="6830410" y="942743"/>
                </a:cubicBezTo>
                <a:cubicBezTo>
                  <a:pt x="6858300" y="1117606"/>
                  <a:pt x="6801919" y="1291125"/>
                  <a:pt x="6830410" y="1517586"/>
                </a:cubicBezTo>
                <a:cubicBezTo>
                  <a:pt x="6858901" y="1744047"/>
                  <a:pt x="6802948" y="1970563"/>
                  <a:pt x="6830410" y="2092430"/>
                </a:cubicBezTo>
                <a:cubicBezTo>
                  <a:pt x="6857872" y="2214297"/>
                  <a:pt x="6776971" y="2455282"/>
                  <a:pt x="6830410" y="2667273"/>
                </a:cubicBezTo>
                <a:cubicBezTo>
                  <a:pt x="6883849" y="2879264"/>
                  <a:pt x="6778302" y="3011607"/>
                  <a:pt x="6830410" y="3293852"/>
                </a:cubicBezTo>
                <a:cubicBezTo>
                  <a:pt x="6882518" y="3576097"/>
                  <a:pt x="6765224" y="3736437"/>
                  <a:pt x="6830410" y="3920432"/>
                </a:cubicBezTo>
                <a:cubicBezTo>
                  <a:pt x="6895596" y="4104427"/>
                  <a:pt x="6803204" y="4380209"/>
                  <a:pt x="6830410" y="4547011"/>
                </a:cubicBezTo>
                <a:cubicBezTo>
                  <a:pt x="6857616" y="4713813"/>
                  <a:pt x="6796417" y="4987609"/>
                  <a:pt x="6830410" y="5173590"/>
                </a:cubicBezTo>
                <a:lnTo>
                  <a:pt x="6830410" y="5173590"/>
                </a:lnTo>
                <a:cubicBezTo>
                  <a:pt x="6682763" y="5184401"/>
                  <a:pt x="6537706" y="5159684"/>
                  <a:pt x="6397817" y="5173590"/>
                </a:cubicBezTo>
                <a:cubicBezTo>
                  <a:pt x="6257928" y="5187496"/>
                  <a:pt x="6013764" y="5132299"/>
                  <a:pt x="5828617" y="5173590"/>
                </a:cubicBezTo>
                <a:cubicBezTo>
                  <a:pt x="5643470" y="5214881"/>
                  <a:pt x="5552705" y="5153724"/>
                  <a:pt x="5396024" y="5173590"/>
                </a:cubicBezTo>
                <a:cubicBezTo>
                  <a:pt x="5239343" y="5193456"/>
                  <a:pt x="5074055" y="5173085"/>
                  <a:pt x="4826823" y="5173590"/>
                </a:cubicBezTo>
                <a:cubicBezTo>
                  <a:pt x="4579591" y="5174095"/>
                  <a:pt x="4538367" y="5161526"/>
                  <a:pt x="4462535" y="5173590"/>
                </a:cubicBezTo>
                <a:cubicBezTo>
                  <a:pt x="4386703" y="5185654"/>
                  <a:pt x="4235294" y="5146847"/>
                  <a:pt x="4098246" y="5173590"/>
                </a:cubicBezTo>
                <a:cubicBezTo>
                  <a:pt x="3961198" y="5200333"/>
                  <a:pt x="3643618" y="5154074"/>
                  <a:pt x="3529045" y="5173590"/>
                </a:cubicBezTo>
                <a:cubicBezTo>
                  <a:pt x="3414472" y="5193106"/>
                  <a:pt x="3232208" y="5143523"/>
                  <a:pt x="3096453" y="5173590"/>
                </a:cubicBezTo>
                <a:cubicBezTo>
                  <a:pt x="2960698" y="5203657"/>
                  <a:pt x="2624152" y="5098716"/>
                  <a:pt x="2458948" y="5173590"/>
                </a:cubicBezTo>
                <a:cubicBezTo>
                  <a:pt x="2293745" y="5248464"/>
                  <a:pt x="2170210" y="5139844"/>
                  <a:pt x="2026355" y="5173590"/>
                </a:cubicBezTo>
                <a:cubicBezTo>
                  <a:pt x="1882500" y="5207336"/>
                  <a:pt x="1572232" y="5155195"/>
                  <a:pt x="1388850" y="5173590"/>
                </a:cubicBezTo>
                <a:cubicBezTo>
                  <a:pt x="1205468" y="5191985"/>
                  <a:pt x="1157528" y="5149579"/>
                  <a:pt x="1024562" y="5173590"/>
                </a:cubicBezTo>
                <a:cubicBezTo>
                  <a:pt x="891596" y="5197601"/>
                  <a:pt x="309735" y="5052568"/>
                  <a:pt x="0" y="5173590"/>
                </a:cubicBezTo>
                <a:lnTo>
                  <a:pt x="0" y="5173590"/>
                </a:lnTo>
                <a:cubicBezTo>
                  <a:pt x="-53100" y="4958945"/>
                  <a:pt x="24250" y="4836796"/>
                  <a:pt x="0" y="4702218"/>
                </a:cubicBezTo>
                <a:cubicBezTo>
                  <a:pt x="-24250" y="4567640"/>
                  <a:pt x="24558" y="4207024"/>
                  <a:pt x="0" y="4023903"/>
                </a:cubicBezTo>
                <a:cubicBezTo>
                  <a:pt x="-24558" y="3840783"/>
                  <a:pt x="15147" y="3642297"/>
                  <a:pt x="0" y="3500796"/>
                </a:cubicBezTo>
                <a:cubicBezTo>
                  <a:pt x="-15147" y="3359295"/>
                  <a:pt x="16529" y="3053292"/>
                  <a:pt x="0" y="2822481"/>
                </a:cubicBezTo>
                <a:cubicBezTo>
                  <a:pt x="-16529" y="2591671"/>
                  <a:pt x="45242" y="2561865"/>
                  <a:pt x="0" y="2351109"/>
                </a:cubicBezTo>
                <a:cubicBezTo>
                  <a:pt x="-45242" y="2140353"/>
                  <a:pt x="19165" y="2092035"/>
                  <a:pt x="0" y="1931474"/>
                </a:cubicBezTo>
                <a:cubicBezTo>
                  <a:pt x="-19165" y="1770914"/>
                  <a:pt x="18531" y="1655424"/>
                  <a:pt x="0" y="1511838"/>
                </a:cubicBezTo>
                <a:cubicBezTo>
                  <a:pt x="-18531" y="1368252"/>
                  <a:pt x="16152" y="1035923"/>
                  <a:pt x="0" y="885259"/>
                </a:cubicBezTo>
                <a:cubicBezTo>
                  <a:pt x="-16152" y="734595"/>
                  <a:pt x="84271" y="319549"/>
                  <a:pt x="0" y="0"/>
                </a:cubicBezTo>
                <a:close/>
              </a:path>
            </a:pathLst>
          </a:custGeom>
          <a:blipFill>
            <a:blip r:embed="rId4"/>
            <a:stretch>
              <a:fillRect l="-17327" r="-17327"/>
            </a:stretch>
          </a:blipFill>
          <a:ln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sp>
        <p:nvSpPr>
          <p:cNvPr id="11" name="Freeform 11"/>
          <p:cNvSpPr/>
          <p:nvPr/>
        </p:nvSpPr>
        <p:spPr>
          <a:xfrm>
            <a:off x="1637361" y="3400658"/>
            <a:ext cx="6830410" cy="5173590"/>
          </a:xfrm>
          <a:custGeom>
            <a:avLst/>
            <a:gdLst>
              <a:gd name="connsiteX0" fmla="*/ 0 w 6830410"/>
              <a:gd name="connsiteY0" fmla="*/ 0 h 5173590"/>
              <a:gd name="connsiteX1" fmla="*/ 0 w 6830410"/>
              <a:gd name="connsiteY1" fmla="*/ 0 h 5173590"/>
              <a:gd name="connsiteX2" fmla="*/ 705809 w 6830410"/>
              <a:gd name="connsiteY2" fmla="*/ 0 h 5173590"/>
              <a:gd name="connsiteX3" fmla="*/ 1275010 w 6830410"/>
              <a:gd name="connsiteY3" fmla="*/ 0 h 5173590"/>
              <a:gd name="connsiteX4" fmla="*/ 1980819 w 6830410"/>
              <a:gd name="connsiteY4" fmla="*/ 0 h 5173590"/>
              <a:gd name="connsiteX5" fmla="*/ 2686628 w 6830410"/>
              <a:gd name="connsiteY5" fmla="*/ 0 h 5173590"/>
              <a:gd name="connsiteX6" fmla="*/ 3050916 w 6830410"/>
              <a:gd name="connsiteY6" fmla="*/ 0 h 5173590"/>
              <a:gd name="connsiteX7" fmla="*/ 3756726 w 6830410"/>
              <a:gd name="connsiteY7" fmla="*/ 0 h 5173590"/>
              <a:gd name="connsiteX8" fmla="*/ 4325926 w 6830410"/>
              <a:gd name="connsiteY8" fmla="*/ 0 h 5173590"/>
              <a:gd name="connsiteX9" fmla="*/ 4895127 w 6830410"/>
              <a:gd name="connsiteY9" fmla="*/ 0 h 5173590"/>
              <a:gd name="connsiteX10" fmla="*/ 5464328 w 6830410"/>
              <a:gd name="connsiteY10" fmla="*/ 0 h 5173590"/>
              <a:gd name="connsiteX11" fmla="*/ 5896921 w 6830410"/>
              <a:gd name="connsiteY11" fmla="*/ 0 h 5173590"/>
              <a:gd name="connsiteX12" fmla="*/ 6830410 w 6830410"/>
              <a:gd name="connsiteY12" fmla="*/ 0 h 5173590"/>
              <a:gd name="connsiteX13" fmla="*/ 6830410 w 6830410"/>
              <a:gd name="connsiteY13" fmla="*/ 0 h 5173590"/>
              <a:gd name="connsiteX14" fmla="*/ 6830410 w 6830410"/>
              <a:gd name="connsiteY14" fmla="*/ 419636 h 5173590"/>
              <a:gd name="connsiteX15" fmla="*/ 6830410 w 6830410"/>
              <a:gd name="connsiteY15" fmla="*/ 891007 h 5173590"/>
              <a:gd name="connsiteX16" fmla="*/ 6830410 w 6830410"/>
              <a:gd name="connsiteY16" fmla="*/ 1362379 h 5173590"/>
              <a:gd name="connsiteX17" fmla="*/ 6830410 w 6830410"/>
              <a:gd name="connsiteY17" fmla="*/ 1988958 h 5173590"/>
              <a:gd name="connsiteX18" fmla="*/ 6830410 w 6830410"/>
              <a:gd name="connsiteY18" fmla="*/ 2512065 h 5173590"/>
              <a:gd name="connsiteX19" fmla="*/ 6830410 w 6830410"/>
              <a:gd name="connsiteY19" fmla="*/ 3190380 h 5173590"/>
              <a:gd name="connsiteX20" fmla="*/ 6830410 w 6830410"/>
              <a:gd name="connsiteY20" fmla="*/ 3661752 h 5173590"/>
              <a:gd name="connsiteX21" fmla="*/ 6830410 w 6830410"/>
              <a:gd name="connsiteY21" fmla="*/ 4236595 h 5173590"/>
              <a:gd name="connsiteX22" fmla="*/ 6830410 w 6830410"/>
              <a:gd name="connsiteY22" fmla="*/ 4656231 h 5173590"/>
              <a:gd name="connsiteX23" fmla="*/ 6830410 w 6830410"/>
              <a:gd name="connsiteY23" fmla="*/ 5173590 h 5173590"/>
              <a:gd name="connsiteX24" fmla="*/ 6830410 w 6830410"/>
              <a:gd name="connsiteY24" fmla="*/ 5173590 h 5173590"/>
              <a:gd name="connsiteX25" fmla="*/ 6261209 w 6830410"/>
              <a:gd name="connsiteY25" fmla="*/ 5173590 h 5173590"/>
              <a:gd name="connsiteX26" fmla="*/ 5828617 w 6830410"/>
              <a:gd name="connsiteY26" fmla="*/ 5173590 h 5173590"/>
              <a:gd name="connsiteX27" fmla="*/ 5327720 w 6830410"/>
              <a:gd name="connsiteY27" fmla="*/ 5173590 h 5173590"/>
              <a:gd name="connsiteX28" fmla="*/ 4621911 w 6830410"/>
              <a:gd name="connsiteY28" fmla="*/ 5173590 h 5173590"/>
              <a:gd name="connsiteX29" fmla="*/ 4189318 w 6830410"/>
              <a:gd name="connsiteY29" fmla="*/ 5173590 h 5173590"/>
              <a:gd name="connsiteX30" fmla="*/ 3551813 w 6830410"/>
              <a:gd name="connsiteY30" fmla="*/ 5173590 h 5173590"/>
              <a:gd name="connsiteX31" fmla="*/ 3187525 w 6830410"/>
              <a:gd name="connsiteY31" fmla="*/ 5173590 h 5173590"/>
              <a:gd name="connsiteX32" fmla="*/ 2686628 w 6830410"/>
              <a:gd name="connsiteY32" fmla="*/ 5173590 h 5173590"/>
              <a:gd name="connsiteX33" fmla="*/ 2117427 w 6830410"/>
              <a:gd name="connsiteY33" fmla="*/ 5173590 h 5173590"/>
              <a:gd name="connsiteX34" fmla="*/ 1479922 w 6830410"/>
              <a:gd name="connsiteY34" fmla="*/ 5173590 h 5173590"/>
              <a:gd name="connsiteX35" fmla="*/ 910721 w 6830410"/>
              <a:gd name="connsiteY35" fmla="*/ 5173590 h 5173590"/>
              <a:gd name="connsiteX36" fmla="*/ 0 w 6830410"/>
              <a:gd name="connsiteY36" fmla="*/ 5173590 h 5173590"/>
              <a:gd name="connsiteX37" fmla="*/ 0 w 6830410"/>
              <a:gd name="connsiteY37" fmla="*/ 5173590 h 5173590"/>
              <a:gd name="connsiteX38" fmla="*/ 0 w 6830410"/>
              <a:gd name="connsiteY38" fmla="*/ 4753954 h 5173590"/>
              <a:gd name="connsiteX39" fmla="*/ 0 w 6830410"/>
              <a:gd name="connsiteY39" fmla="*/ 4334319 h 5173590"/>
              <a:gd name="connsiteX40" fmla="*/ 0 w 6830410"/>
              <a:gd name="connsiteY40" fmla="*/ 3862947 h 5173590"/>
              <a:gd name="connsiteX41" fmla="*/ 0 w 6830410"/>
              <a:gd name="connsiteY41" fmla="*/ 3443312 h 5173590"/>
              <a:gd name="connsiteX42" fmla="*/ 0 w 6830410"/>
              <a:gd name="connsiteY42" fmla="*/ 2764996 h 5173590"/>
              <a:gd name="connsiteX43" fmla="*/ 0 w 6830410"/>
              <a:gd name="connsiteY43" fmla="*/ 2293625 h 5173590"/>
              <a:gd name="connsiteX44" fmla="*/ 0 w 6830410"/>
              <a:gd name="connsiteY44" fmla="*/ 1615310 h 5173590"/>
              <a:gd name="connsiteX45" fmla="*/ 0 w 6830410"/>
              <a:gd name="connsiteY45" fmla="*/ 1040466 h 5173590"/>
              <a:gd name="connsiteX46" fmla="*/ 0 w 6830410"/>
              <a:gd name="connsiteY46" fmla="*/ 569095 h 5173590"/>
              <a:gd name="connsiteX47" fmla="*/ 0 w 6830410"/>
              <a:gd name="connsiteY47" fmla="*/ 0 h 5173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6830410" h="5173590" fill="none" extrusionOk="0">
                <a:moveTo>
                  <a:pt x="0" y="0"/>
                </a:moveTo>
                <a:lnTo>
                  <a:pt x="0" y="0"/>
                </a:lnTo>
                <a:cubicBezTo>
                  <a:pt x="161063" y="-15904"/>
                  <a:pt x="390868" y="4156"/>
                  <a:pt x="705809" y="0"/>
                </a:cubicBezTo>
                <a:cubicBezTo>
                  <a:pt x="1020750" y="-4156"/>
                  <a:pt x="1084424" y="33414"/>
                  <a:pt x="1275010" y="0"/>
                </a:cubicBezTo>
                <a:cubicBezTo>
                  <a:pt x="1465596" y="-33414"/>
                  <a:pt x="1640405" y="36654"/>
                  <a:pt x="1980819" y="0"/>
                </a:cubicBezTo>
                <a:cubicBezTo>
                  <a:pt x="2321233" y="-36654"/>
                  <a:pt x="2392053" y="1373"/>
                  <a:pt x="2686628" y="0"/>
                </a:cubicBezTo>
                <a:cubicBezTo>
                  <a:pt x="2981203" y="-1373"/>
                  <a:pt x="2885482" y="40217"/>
                  <a:pt x="3050916" y="0"/>
                </a:cubicBezTo>
                <a:cubicBezTo>
                  <a:pt x="3216350" y="-40217"/>
                  <a:pt x="3535483" y="44411"/>
                  <a:pt x="3756726" y="0"/>
                </a:cubicBezTo>
                <a:cubicBezTo>
                  <a:pt x="3977969" y="-44411"/>
                  <a:pt x="4168531" y="15278"/>
                  <a:pt x="4325926" y="0"/>
                </a:cubicBezTo>
                <a:cubicBezTo>
                  <a:pt x="4483321" y="-15278"/>
                  <a:pt x="4767403" y="51312"/>
                  <a:pt x="4895127" y="0"/>
                </a:cubicBezTo>
                <a:cubicBezTo>
                  <a:pt x="5022851" y="-51312"/>
                  <a:pt x="5252971" y="16558"/>
                  <a:pt x="5464328" y="0"/>
                </a:cubicBezTo>
                <a:cubicBezTo>
                  <a:pt x="5675685" y="-16558"/>
                  <a:pt x="5734088" y="10913"/>
                  <a:pt x="5896921" y="0"/>
                </a:cubicBezTo>
                <a:cubicBezTo>
                  <a:pt x="6059754" y="-10913"/>
                  <a:pt x="6432889" y="66672"/>
                  <a:pt x="6830410" y="0"/>
                </a:cubicBezTo>
                <a:lnTo>
                  <a:pt x="6830410" y="0"/>
                </a:lnTo>
                <a:cubicBezTo>
                  <a:pt x="6877254" y="88642"/>
                  <a:pt x="6829632" y="306500"/>
                  <a:pt x="6830410" y="419636"/>
                </a:cubicBezTo>
                <a:cubicBezTo>
                  <a:pt x="6831188" y="532772"/>
                  <a:pt x="6810301" y="764253"/>
                  <a:pt x="6830410" y="891007"/>
                </a:cubicBezTo>
                <a:cubicBezTo>
                  <a:pt x="6850519" y="1017761"/>
                  <a:pt x="6805906" y="1210435"/>
                  <a:pt x="6830410" y="1362379"/>
                </a:cubicBezTo>
                <a:cubicBezTo>
                  <a:pt x="6854914" y="1514323"/>
                  <a:pt x="6789026" y="1693565"/>
                  <a:pt x="6830410" y="1988958"/>
                </a:cubicBezTo>
                <a:cubicBezTo>
                  <a:pt x="6871794" y="2284351"/>
                  <a:pt x="6819935" y="2377084"/>
                  <a:pt x="6830410" y="2512065"/>
                </a:cubicBezTo>
                <a:cubicBezTo>
                  <a:pt x="6840885" y="2647046"/>
                  <a:pt x="6798916" y="3017173"/>
                  <a:pt x="6830410" y="3190380"/>
                </a:cubicBezTo>
                <a:cubicBezTo>
                  <a:pt x="6861904" y="3363587"/>
                  <a:pt x="6793340" y="3456586"/>
                  <a:pt x="6830410" y="3661752"/>
                </a:cubicBezTo>
                <a:cubicBezTo>
                  <a:pt x="6867480" y="3866918"/>
                  <a:pt x="6820676" y="4104191"/>
                  <a:pt x="6830410" y="4236595"/>
                </a:cubicBezTo>
                <a:cubicBezTo>
                  <a:pt x="6840144" y="4368999"/>
                  <a:pt x="6799520" y="4502089"/>
                  <a:pt x="6830410" y="4656231"/>
                </a:cubicBezTo>
                <a:cubicBezTo>
                  <a:pt x="6861300" y="4810373"/>
                  <a:pt x="6798306" y="4968310"/>
                  <a:pt x="6830410" y="5173590"/>
                </a:cubicBezTo>
                <a:lnTo>
                  <a:pt x="6830410" y="5173590"/>
                </a:lnTo>
                <a:cubicBezTo>
                  <a:pt x="6656069" y="5182752"/>
                  <a:pt x="6402882" y="5146842"/>
                  <a:pt x="6261209" y="5173590"/>
                </a:cubicBezTo>
                <a:cubicBezTo>
                  <a:pt x="6119536" y="5200338"/>
                  <a:pt x="5968695" y="5172255"/>
                  <a:pt x="5828617" y="5173590"/>
                </a:cubicBezTo>
                <a:cubicBezTo>
                  <a:pt x="5688539" y="5174925"/>
                  <a:pt x="5481831" y="5123183"/>
                  <a:pt x="5327720" y="5173590"/>
                </a:cubicBezTo>
                <a:cubicBezTo>
                  <a:pt x="5173609" y="5223997"/>
                  <a:pt x="4879644" y="5143723"/>
                  <a:pt x="4621911" y="5173590"/>
                </a:cubicBezTo>
                <a:cubicBezTo>
                  <a:pt x="4364178" y="5203457"/>
                  <a:pt x="4329731" y="5139052"/>
                  <a:pt x="4189318" y="5173590"/>
                </a:cubicBezTo>
                <a:cubicBezTo>
                  <a:pt x="4048905" y="5208128"/>
                  <a:pt x="3806766" y="5125886"/>
                  <a:pt x="3551813" y="5173590"/>
                </a:cubicBezTo>
                <a:cubicBezTo>
                  <a:pt x="3296861" y="5221294"/>
                  <a:pt x="3267989" y="5160737"/>
                  <a:pt x="3187525" y="5173590"/>
                </a:cubicBezTo>
                <a:cubicBezTo>
                  <a:pt x="3107061" y="5186443"/>
                  <a:pt x="2890747" y="5122059"/>
                  <a:pt x="2686628" y="5173590"/>
                </a:cubicBezTo>
                <a:cubicBezTo>
                  <a:pt x="2482509" y="5225121"/>
                  <a:pt x="2390932" y="5116872"/>
                  <a:pt x="2117427" y="5173590"/>
                </a:cubicBezTo>
                <a:cubicBezTo>
                  <a:pt x="1843922" y="5230308"/>
                  <a:pt x="1760517" y="5148442"/>
                  <a:pt x="1479922" y="5173590"/>
                </a:cubicBezTo>
                <a:cubicBezTo>
                  <a:pt x="1199328" y="5198738"/>
                  <a:pt x="1076840" y="5124107"/>
                  <a:pt x="910721" y="5173590"/>
                </a:cubicBezTo>
                <a:cubicBezTo>
                  <a:pt x="744602" y="5223073"/>
                  <a:pt x="311133" y="5121758"/>
                  <a:pt x="0" y="5173590"/>
                </a:cubicBezTo>
                <a:lnTo>
                  <a:pt x="0" y="5173590"/>
                </a:lnTo>
                <a:cubicBezTo>
                  <a:pt x="-34457" y="5081714"/>
                  <a:pt x="24089" y="4860428"/>
                  <a:pt x="0" y="4753954"/>
                </a:cubicBezTo>
                <a:cubicBezTo>
                  <a:pt x="-24089" y="4647480"/>
                  <a:pt x="23021" y="4502164"/>
                  <a:pt x="0" y="4334319"/>
                </a:cubicBezTo>
                <a:cubicBezTo>
                  <a:pt x="-23021" y="4166474"/>
                  <a:pt x="32660" y="4026236"/>
                  <a:pt x="0" y="3862947"/>
                </a:cubicBezTo>
                <a:cubicBezTo>
                  <a:pt x="-32660" y="3699658"/>
                  <a:pt x="46039" y="3529771"/>
                  <a:pt x="0" y="3443312"/>
                </a:cubicBezTo>
                <a:cubicBezTo>
                  <a:pt x="-46039" y="3356854"/>
                  <a:pt x="37097" y="3062753"/>
                  <a:pt x="0" y="2764996"/>
                </a:cubicBezTo>
                <a:cubicBezTo>
                  <a:pt x="-37097" y="2467239"/>
                  <a:pt x="28762" y="2414852"/>
                  <a:pt x="0" y="2293625"/>
                </a:cubicBezTo>
                <a:cubicBezTo>
                  <a:pt x="-28762" y="2172398"/>
                  <a:pt x="25942" y="1898361"/>
                  <a:pt x="0" y="1615310"/>
                </a:cubicBezTo>
                <a:cubicBezTo>
                  <a:pt x="-25942" y="1332259"/>
                  <a:pt x="65917" y="1214435"/>
                  <a:pt x="0" y="1040466"/>
                </a:cubicBezTo>
                <a:cubicBezTo>
                  <a:pt x="-65917" y="866497"/>
                  <a:pt x="5074" y="691216"/>
                  <a:pt x="0" y="569095"/>
                </a:cubicBezTo>
                <a:cubicBezTo>
                  <a:pt x="-5074" y="446974"/>
                  <a:pt x="5035" y="205855"/>
                  <a:pt x="0" y="0"/>
                </a:cubicBezTo>
                <a:close/>
              </a:path>
              <a:path w="6830410" h="5173590" stroke="0" extrusionOk="0">
                <a:moveTo>
                  <a:pt x="0" y="0"/>
                </a:moveTo>
                <a:lnTo>
                  <a:pt x="0" y="0"/>
                </a:lnTo>
                <a:cubicBezTo>
                  <a:pt x="108604" y="-32983"/>
                  <a:pt x="250215" y="15550"/>
                  <a:pt x="364289" y="0"/>
                </a:cubicBezTo>
                <a:cubicBezTo>
                  <a:pt x="478363" y="-15550"/>
                  <a:pt x="890052" y="18550"/>
                  <a:pt x="1070098" y="0"/>
                </a:cubicBezTo>
                <a:cubicBezTo>
                  <a:pt x="1250144" y="-18550"/>
                  <a:pt x="1314267" y="25916"/>
                  <a:pt x="1502690" y="0"/>
                </a:cubicBezTo>
                <a:cubicBezTo>
                  <a:pt x="1691113" y="-25916"/>
                  <a:pt x="1791852" y="5616"/>
                  <a:pt x="2071891" y="0"/>
                </a:cubicBezTo>
                <a:cubicBezTo>
                  <a:pt x="2351930" y="-5616"/>
                  <a:pt x="2404894" y="26385"/>
                  <a:pt x="2504484" y="0"/>
                </a:cubicBezTo>
                <a:cubicBezTo>
                  <a:pt x="2604074" y="-26385"/>
                  <a:pt x="2845389" y="18218"/>
                  <a:pt x="2937076" y="0"/>
                </a:cubicBezTo>
                <a:cubicBezTo>
                  <a:pt x="3028763" y="-18218"/>
                  <a:pt x="3267042" y="29208"/>
                  <a:pt x="3369669" y="0"/>
                </a:cubicBezTo>
                <a:cubicBezTo>
                  <a:pt x="3472296" y="-29208"/>
                  <a:pt x="3728604" y="50110"/>
                  <a:pt x="4075478" y="0"/>
                </a:cubicBezTo>
                <a:cubicBezTo>
                  <a:pt x="4422352" y="-50110"/>
                  <a:pt x="4471594" y="25250"/>
                  <a:pt x="4644679" y="0"/>
                </a:cubicBezTo>
                <a:cubicBezTo>
                  <a:pt x="4817764" y="-25250"/>
                  <a:pt x="4907095" y="24031"/>
                  <a:pt x="5008967" y="0"/>
                </a:cubicBezTo>
                <a:cubicBezTo>
                  <a:pt x="5110839" y="-24031"/>
                  <a:pt x="5455008" y="56243"/>
                  <a:pt x="5578168" y="0"/>
                </a:cubicBezTo>
                <a:cubicBezTo>
                  <a:pt x="5701328" y="-56243"/>
                  <a:pt x="5840204" y="4506"/>
                  <a:pt x="5942457" y="0"/>
                </a:cubicBezTo>
                <a:cubicBezTo>
                  <a:pt x="6044710" y="-4506"/>
                  <a:pt x="6452292" y="88519"/>
                  <a:pt x="6830410" y="0"/>
                </a:cubicBezTo>
                <a:lnTo>
                  <a:pt x="6830410" y="0"/>
                </a:lnTo>
                <a:cubicBezTo>
                  <a:pt x="6846519" y="282224"/>
                  <a:pt x="6800121" y="412550"/>
                  <a:pt x="6830410" y="626579"/>
                </a:cubicBezTo>
                <a:cubicBezTo>
                  <a:pt x="6860699" y="840608"/>
                  <a:pt x="6783729" y="890089"/>
                  <a:pt x="6830410" y="1097951"/>
                </a:cubicBezTo>
                <a:cubicBezTo>
                  <a:pt x="6877091" y="1305813"/>
                  <a:pt x="6784106" y="1576890"/>
                  <a:pt x="6830410" y="1776266"/>
                </a:cubicBezTo>
                <a:cubicBezTo>
                  <a:pt x="6876714" y="1975642"/>
                  <a:pt x="6793796" y="2094100"/>
                  <a:pt x="6830410" y="2247637"/>
                </a:cubicBezTo>
                <a:cubicBezTo>
                  <a:pt x="6867024" y="2401174"/>
                  <a:pt x="6817381" y="2609507"/>
                  <a:pt x="6830410" y="2874217"/>
                </a:cubicBezTo>
                <a:cubicBezTo>
                  <a:pt x="6843439" y="3138927"/>
                  <a:pt x="6783708" y="3151414"/>
                  <a:pt x="6830410" y="3345588"/>
                </a:cubicBezTo>
                <a:cubicBezTo>
                  <a:pt x="6877112" y="3539762"/>
                  <a:pt x="6817327" y="3741825"/>
                  <a:pt x="6830410" y="3972167"/>
                </a:cubicBezTo>
                <a:cubicBezTo>
                  <a:pt x="6843493" y="4202509"/>
                  <a:pt x="6774173" y="4343233"/>
                  <a:pt x="6830410" y="4495275"/>
                </a:cubicBezTo>
                <a:cubicBezTo>
                  <a:pt x="6886647" y="4647317"/>
                  <a:pt x="6774267" y="5007887"/>
                  <a:pt x="6830410" y="5173590"/>
                </a:cubicBezTo>
                <a:lnTo>
                  <a:pt x="6830410" y="5173590"/>
                </a:lnTo>
                <a:cubicBezTo>
                  <a:pt x="6669165" y="5240833"/>
                  <a:pt x="6432373" y="5130095"/>
                  <a:pt x="6261209" y="5173590"/>
                </a:cubicBezTo>
                <a:cubicBezTo>
                  <a:pt x="6090045" y="5217085"/>
                  <a:pt x="5717157" y="5099698"/>
                  <a:pt x="5555400" y="5173590"/>
                </a:cubicBezTo>
                <a:cubicBezTo>
                  <a:pt x="5393643" y="5247482"/>
                  <a:pt x="5277398" y="5157811"/>
                  <a:pt x="5191112" y="5173590"/>
                </a:cubicBezTo>
                <a:cubicBezTo>
                  <a:pt x="5104826" y="5189369"/>
                  <a:pt x="4913510" y="5145168"/>
                  <a:pt x="4758519" y="5173590"/>
                </a:cubicBezTo>
                <a:cubicBezTo>
                  <a:pt x="4603528" y="5202012"/>
                  <a:pt x="4544707" y="5160459"/>
                  <a:pt x="4394230" y="5173590"/>
                </a:cubicBezTo>
                <a:cubicBezTo>
                  <a:pt x="4243753" y="5186721"/>
                  <a:pt x="3837914" y="5092046"/>
                  <a:pt x="3688421" y="5173590"/>
                </a:cubicBezTo>
                <a:cubicBezTo>
                  <a:pt x="3538928" y="5255134"/>
                  <a:pt x="3391667" y="5120473"/>
                  <a:pt x="3187525" y="5173590"/>
                </a:cubicBezTo>
                <a:cubicBezTo>
                  <a:pt x="2983383" y="5226707"/>
                  <a:pt x="2913860" y="5156253"/>
                  <a:pt x="2686628" y="5173590"/>
                </a:cubicBezTo>
                <a:cubicBezTo>
                  <a:pt x="2459396" y="5190927"/>
                  <a:pt x="2397299" y="5135484"/>
                  <a:pt x="2322339" y="5173590"/>
                </a:cubicBezTo>
                <a:cubicBezTo>
                  <a:pt x="2247379" y="5211696"/>
                  <a:pt x="2071688" y="5122310"/>
                  <a:pt x="1889747" y="5173590"/>
                </a:cubicBezTo>
                <a:cubicBezTo>
                  <a:pt x="1707806" y="5224870"/>
                  <a:pt x="1472201" y="5143505"/>
                  <a:pt x="1252242" y="5173590"/>
                </a:cubicBezTo>
                <a:cubicBezTo>
                  <a:pt x="1032284" y="5203675"/>
                  <a:pt x="806752" y="5130923"/>
                  <a:pt x="683041" y="5173590"/>
                </a:cubicBezTo>
                <a:cubicBezTo>
                  <a:pt x="559330" y="5216257"/>
                  <a:pt x="185783" y="5138424"/>
                  <a:pt x="0" y="5173590"/>
                </a:cubicBezTo>
                <a:lnTo>
                  <a:pt x="0" y="5173590"/>
                </a:lnTo>
                <a:cubicBezTo>
                  <a:pt x="-52279" y="4900794"/>
                  <a:pt x="25489" y="4701925"/>
                  <a:pt x="0" y="4495275"/>
                </a:cubicBezTo>
                <a:cubicBezTo>
                  <a:pt x="-25489" y="4288626"/>
                  <a:pt x="19331" y="4094384"/>
                  <a:pt x="0" y="3920432"/>
                </a:cubicBezTo>
                <a:cubicBezTo>
                  <a:pt x="-19331" y="3746480"/>
                  <a:pt x="70282" y="3442471"/>
                  <a:pt x="0" y="3293852"/>
                </a:cubicBezTo>
                <a:cubicBezTo>
                  <a:pt x="-70282" y="3145233"/>
                  <a:pt x="43926" y="2880931"/>
                  <a:pt x="0" y="2770745"/>
                </a:cubicBezTo>
                <a:cubicBezTo>
                  <a:pt x="-43926" y="2660559"/>
                  <a:pt x="43747" y="2398215"/>
                  <a:pt x="0" y="2299373"/>
                </a:cubicBezTo>
                <a:cubicBezTo>
                  <a:pt x="-43747" y="2200531"/>
                  <a:pt x="43244" y="1794628"/>
                  <a:pt x="0" y="1621058"/>
                </a:cubicBezTo>
                <a:cubicBezTo>
                  <a:pt x="-43244" y="1447489"/>
                  <a:pt x="58084" y="1163333"/>
                  <a:pt x="0" y="942743"/>
                </a:cubicBezTo>
                <a:cubicBezTo>
                  <a:pt x="-58084" y="722154"/>
                  <a:pt x="42404" y="297597"/>
                  <a:pt x="0" y="0"/>
                </a:cubicBezTo>
                <a:close/>
              </a:path>
            </a:pathLst>
          </a:custGeom>
          <a:blipFill>
            <a:blip r:embed="rId5"/>
            <a:stretch>
              <a:fillRect l="-17035" r="-17619"/>
            </a:stretch>
          </a:blipFill>
          <a:ln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2470599024">
                  <a:prstGeom prst="roundRect">
                    <a:avLst>
                      <a:gd name="adj" fmla="val 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sp>
        <p:nvSpPr>
          <p:cNvPr id="7" name="TextBox 12">
            <a:extLst>
              <a:ext uri="{FF2B5EF4-FFF2-40B4-BE49-F238E27FC236}">
                <a16:creationId xmlns:a16="http://schemas.microsoft.com/office/drawing/2014/main" id="{91BDB0DB-290B-4ABE-4FB2-BFFDAE703A4B}"/>
              </a:ext>
            </a:extLst>
          </p:cNvPr>
          <p:cNvSpPr txBox="1"/>
          <p:nvPr/>
        </p:nvSpPr>
        <p:spPr>
          <a:xfrm>
            <a:off x="9114692" y="1078666"/>
            <a:ext cx="8517959" cy="699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132"/>
              </a:lnSpc>
            </a:pPr>
            <a:r>
              <a:rPr lang="ar-EG" sz="4400" b="1" dirty="0">
                <a:solidFill>
                  <a:srgbClr val="6AAF44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 Bold"/>
                <a:rtl/>
              </a:rPr>
              <a:t>مشـــــــاهـــــــد مــــــــن الزيــــــــارات</a:t>
            </a:r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4FB869C7-1093-837A-CA84-B1AFE83B8384}"/>
              </a:ext>
            </a:extLst>
          </p:cNvPr>
          <p:cNvSpPr/>
          <p:nvPr/>
        </p:nvSpPr>
        <p:spPr>
          <a:xfrm>
            <a:off x="17907000" y="847750"/>
            <a:ext cx="394858" cy="1171550"/>
          </a:xfrm>
          <a:prstGeom prst="rect">
            <a:avLst/>
          </a:prstGeom>
          <a:solidFill>
            <a:srgbClr val="6AAF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1" eaLnBrk="1" latinLnBrk="0" hangingPunct="1"/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34924" b="-42852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grpSp>
        <p:nvGrpSpPr>
          <p:cNvPr id="3" name="Group 3"/>
          <p:cNvGrpSpPr/>
          <p:nvPr/>
        </p:nvGrpSpPr>
        <p:grpSpPr>
          <a:xfrm>
            <a:off x="-3733800" y="5987453"/>
            <a:ext cx="8599093" cy="8599093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5727A">
                    <a:alpha val="0"/>
                  </a:srgbClr>
                </a:gs>
                <a:gs pos="100000">
                  <a:srgbClr val="15727A">
                    <a:alpha val="19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028700" y="847750"/>
            <a:ext cx="1425415" cy="1453015"/>
          </a:xfrm>
          <a:custGeom>
            <a:avLst/>
            <a:gdLst/>
            <a:ahLst/>
            <a:cxnLst/>
            <a:rect l="l" t="t" r="r" b="b"/>
            <a:pathLst>
              <a:path w="1425415" h="1453015">
                <a:moveTo>
                  <a:pt x="0" y="0"/>
                </a:moveTo>
                <a:lnTo>
                  <a:pt x="1425415" y="0"/>
                </a:lnTo>
                <a:lnTo>
                  <a:pt x="1425415" y="1453015"/>
                </a:lnTo>
                <a:lnTo>
                  <a:pt x="0" y="14530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7592" t="-34295" r="-117592" b="-50664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" name="AutoShape 8"/>
          <p:cNvSpPr/>
          <p:nvPr/>
        </p:nvSpPr>
        <p:spPr>
          <a:xfrm flipV="1">
            <a:off x="0" y="9446421"/>
            <a:ext cx="16646608" cy="0"/>
          </a:xfrm>
          <a:prstGeom prst="line">
            <a:avLst/>
          </a:prstGeom>
          <a:ln w="25400" cap="flat">
            <a:solidFill>
              <a:srgbClr val="6AAF4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/>
          </a:p>
        </p:txBody>
      </p:sp>
      <p:sp>
        <p:nvSpPr>
          <p:cNvPr id="9" name="TextBox 9"/>
          <p:cNvSpPr txBox="1"/>
          <p:nvPr/>
        </p:nvSpPr>
        <p:spPr>
          <a:xfrm>
            <a:off x="16646608" y="9215438"/>
            <a:ext cx="612692" cy="432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79"/>
              </a:lnSpc>
            </a:pPr>
            <a:r>
              <a:rPr lang="en-US" sz="2485" dirty="0">
                <a:solidFill>
                  <a:srgbClr val="6AAF44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</a:rPr>
              <a:t>21</a:t>
            </a:r>
          </a:p>
        </p:txBody>
      </p:sp>
      <p:sp>
        <p:nvSpPr>
          <p:cNvPr id="11" name="Freeform 11"/>
          <p:cNvSpPr/>
          <p:nvPr/>
        </p:nvSpPr>
        <p:spPr>
          <a:xfrm>
            <a:off x="12456161" y="3081604"/>
            <a:ext cx="4161139" cy="5614923"/>
          </a:xfrm>
          <a:custGeom>
            <a:avLst/>
            <a:gdLst>
              <a:gd name="connsiteX0" fmla="*/ 0 w 4161139"/>
              <a:gd name="connsiteY0" fmla="*/ 0 h 5614923"/>
              <a:gd name="connsiteX1" fmla="*/ 0 w 4161139"/>
              <a:gd name="connsiteY1" fmla="*/ 0 h 5614923"/>
              <a:gd name="connsiteX2" fmla="*/ 552837 w 4161139"/>
              <a:gd name="connsiteY2" fmla="*/ 0 h 5614923"/>
              <a:gd name="connsiteX3" fmla="*/ 1188897 w 4161139"/>
              <a:gd name="connsiteY3" fmla="*/ 0 h 5614923"/>
              <a:gd name="connsiteX4" fmla="*/ 1700123 w 4161139"/>
              <a:gd name="connsiteY4" fmla="*/ 0 h 5614923"/>
              <a:gd name="connsiteX5" fmla="*/ 2294571 w 4161139"/>
              <a:gd name="connsiteY5" fmla="*/ 0 h 5614923"/>
              <a:gd name="connsiteX6" fmla="*/ 2930631 w 4161139"/>
              <a:gd name="connsiteY6" fmla="*/ 0 h 5614923"/>
              <a:gd name="connsiteX7" fmla="*/ 3400245 w 4161139"/>
              <a:gd name="connsiteY7" fmla="*/ 0 h 5614923"/>
              <a:gd name="connsiteX8" fmla="*/ 4161139 w 4161139"/>
              <a:gd name="connsiteY8" fmla="*/ 0 h 5614923"/>
              <a:gd name="connsiteX9" fmla="*/ 4161139 w 4161139"/>
              <a:gd name="connsiteY9" fmla="*/ 0 h 5614923"/>
              <a:gd name="connsiteX10" fmla="*/ 4161139 w 4161139"/>
              <a:gd name="connsiteY10" fmla="*/ 673791 h 5614923"/>
              <a:gd name="connsiteX11" fmla="*/ 4161139 w 4161139"/>
              <a:gd name="connsiteY11" fmla="*/ 1347582 h 5614923"/>
              <a:gd name="connsiteX12" fmla="*/ 4161139 w 4161139"/>
              <a:gd name="connsiteY12" fmla="*/ 1965223 h 5614923"/>
              <a:gd name="connsiteX13" fmla="*/ 4161139 w 4161139"/>
              <a:gd name="connsiteY13" fmla="*/ 2470566 h 5614923"/>
              <a:gd name="connsiteX14" fmla="*/ 4161139 w 4161139"/>
              <a:gd name="connsiteY14" fmla="*/ 3088208 h 5614923"/>
              <a:gd name="connsiteX15" fmla="*/ 4161139 w 4161139"/>
              <a:gd name="connsiteY15" fmla="*/ 3537401 h 5614923"/>
              <a:gd name="connsiteX16" fmla="*/ 4161139 w 4161139"/>
              <a:gd name="connsiteY16" fmla="*/ 4098894 h 5614923"/>
              <a:gd name="connsiteX17" fmla="*/ 4161139 w 4161139"/>
              <a:gd name="connsiteY17" fmla="*/ 4491938 h 5614923"/>
              <a:gd name="connsiteX18" fmla="*/ 4161139 w 4161139"/>
              <a:gd name="connsiteY18" fmla="*/ 5614923 h 5614923"/>
              <a:gd name="connsiteX19" fmla="*/ 4161139 w 4161139"/>
              <a:gd name="connsiteY19" fmla="*/ 5614923 h 5614923"/>
              <a:gd name="connsiteX20" fmla="*/ 3566691 w 4161139"/>
              <a:gd name="connsiteY20" fmla="*/ 5614923 h 5614923"/>
              <a:gd name="connsiteX21" fmla="*/ 2930631 w 4161139"/>
              <a:gd name="connsiteY21" fmla="*/ 5614923 h 5614923"/>
              <a:gd name="connsiteX22" fmla="*/ 2294571 w 4161139"/>
              <a:gd name="connsiteY22" fmla="*/ 5614923 h 5614923"/>
              <a:gd name="connsiteX23" fmla="*/ 1783345 w 4161139"/>
              <a:gd name="connsiteY23" fmla="*/ 5614923 h 5614923"/>
              <a:gd name="connsiteX24" fmla="*/ 1105674 w 4161139"/>
              <a:gd name="connsiteY24" fmla="*/ 5614923 h 5614923"/>
              <a:gd name="connsiteX25" fmla="*/ 511226 w 4161139"/>
              <a:gd name="connsiteY25" fmla="*/ 5614923 h 5614923"/>
              <a:gd name="connsiteX26" fmla="*/ 0 w 4161139"/>
              <a:gd name="connsiteY26" fmla="*/ 5614923 h 5614923"/>
              <a:gd name="connsiteX27" fmla="*/ 0 w 4161139"/>
              <a:gd name="connsiteY27" fmla="*/ 5614923 h 5614923"/>
              <a:gd name="connsiteX28" fmla="*/ 0 w 4161139"/>
              <a:gd name="connsiteY28" fmla="*/ 5053431 h 5614923"/>
              <a:gd name="connsiteX29" fmla="*/ 0 w 4161139"/>
              <a:gd name="connsiteY29" fmla="*/ 4660386 h 5614923"/>
              <a:gd name="connsiteX30" fmla="*/ 0 w 4161139"/>
              <a:gd name="connsiteY30" fmla="*/ 4098894 h 5614923"/>
              <a:gd name="connsiteX31" fmla="*/ 0 w 4161139"/>
              <a:gd name="connsiteY31" fmla="*/ 3425103 h 5614923"/>
              <a:gd name="connsiteX32" fmla="*/ 0 w 4161139"/>
              <a:gd name="connsiteY32" fmla="*/ 2751312 h 5614923"/>
              <a:gd name="connsiteX33" fmla="*/ 0 w 4161139"/>
              <a:gd name="connsiteY33" fmla="*/ 2133671 h 5614923"/>
              <a:gd name="connsiteX34" fmla="*/ 0 w 4161139"/>
              <a:gd name="connsiteY34" fmla="*/ 1628328 h 5614923"/>
              <a:gd name="connsiteX35" fmla="*/ 0 w 4161139"/>
              <a:gd name="connsiteY35" fmla="*/ 1235283 h 5614923"/>
              <a:gd name="connsiteX36" fmla="*/ 0 w 4161139"/>
              <a:gd name="connsiteY36" fmla="*/ 729940 h 5614923"/>
              <a:gd name="connsiteX37" fmla="*/ 0 w 4161139"/>
              <a:gd name="connsiteY37" fmla="*/ 0 h 5614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161139" h="5614923" fill="none" extrusionOk="0">
                <a:moveTo>
                  <a:pt x="0" y="0"/>
                </a:moveTo>
                <a:lnTo>
                  <a:pt x="0" y="0"/>
                </a:lnTo>
                <a:cubicBezTo>
                  <a:pt x="205349" y="-26291"/>
                  <a:pt x="364659" y="62503"/>
                  <a:pt x="552837" y="0"/>
                </a:cubicBezTo>
                <a:cubicBezTo>
                  <a:pt x="741015" y="-62503"/>
                  <a:pt x="875013" y="69589"/>
                  <a:pt x="1188897" y="0"/>
                </a:cubicBezTo>
                <a:cubicBezTo>
                  <a:pt x="1502781" y="-69589"/>
                  <a:pt x="1502438" y="19106"/>
                  <a:pt x="1700123" y="0"/>
                </a:cubicBezTo>
                <a:cubicBezTo>
                  <a:pt x="1897808" y="-19106"/>
                  <a:pt x="2102935" y="44390"/>
                  <a:pt x="2294571" y="0"/>
                </a:cubicBezTo>
                <a:cubicBezTo>
                  <a:pt x="2486207" y="-44390"/>
                  <a:pt x="2630866" y="63457"/>
                  <a:pt x="2930631" y="0"/>
                </a:cubicBezTo>
                <a:cubicBezTo>
                  <a:pt x="3230396" y="-63457"/>
                  <a:pt x="3201252" y="49696"/>
                  <a:pt x="3400245" y="0"/>
                </a:cubicBezTo>
                <a:cubicBezTo>
                  <a:pt x="3599238" y="-49696"/>
                  <a:pt x="3833584" y="1445"/>
                  <a:pt x="4161139" y="0"/>
                </a:cubicBezTo>
                <a:lnTo>
                  <a:pt x="4161139" y="0"/>
                </a:lnTo>
                <a:cubicBezTo>
                  <a:pt x="4174522" y="234809"/>
                  <a:pt x="4153916" y="440585"/>
                  <a:pt x="4161139" y="673791"/>
                </a:cubicBezTo>
                <a:cubicBezTo>
                  <a:pt x="4168362" y="906997"/>
                  <a:pt x="4114660" y="1026906"/>
                  <a:pt x="4161139" y="1347582"/>
                </a:cubicBezTo>
                <a:cubicBezTo>
                  <a:pt x="4207618" y="1668258"/>
                  <a:pt x="4127670" y="1711262"/>
                  <a:pt x="4161139" y="1965223"/>
                </a:cubicBezTo>
                <a:cubicBezTo>
                  <a:pt x="4194608" y="2219184"/>
                  <a:pt x="4104370" y="2323595"/>
                  <a:pt x="4161139" y="2470566"/>
                </a:cubicBezTo>
                <a:cubicBezTo>
                  <a:pt x="4217908" y="2617537"/>
                  <a:pt x="4108679" y="2950722"/>
                  <a:pt x="4161139" y="3088208"/>
                </a:cubicBezTo>
                <a:cubicBezTo>
                  <a:pt x="4213599" y="3225694"/>
                  <a:pt x="4139919" y="3416635"/>
                  <a:pt x="4161139" y="3537401"/>
                </a:cubicBezTo>
                <a:cubicBezTo>
                  <a:pt x="4182359" y="3658167"/>
                  <a:pt x="4159433" y="3860770"/>
                  <a:pt x="4161139" y="4098894"/>
                </a:cubicBezTo>
                <a:cubicBezTo>
                  <a:pt x="4162845" y="4337018"/>
                  <a:pt x="4148461" y="4352133"/>
                  <a:pt x="4161139" y="4491938"/>
                </a:cubicBezTo>
                <a:cubicBezTo>
                  <a:pt x="4173817" y="4631743"/>
                  <a:pt x="4035633" y="5120746"/>
                  <a:pt x="4161139" y="5614923"/>
                </a:cubicBezTo>
                <a:lnTo>
                  <a:pt x="4161139" y="5614923"/>
                </a:lnTo>
                <a:cubicBezTo>
                  <a:pt x="3984921" y="5620348"/>
                  <a:pt x="3738152" y="5594247"/>
                  <a:pt x="3566691" y="5614923"/>
                </a:cubicBezTo>
                <a:cubicBezTo>
                  <a:pt x="3395230" y="5635599"/>
                  <a:pt x="3184512" y="5581889"/>
                  <a:pt x="2930631" y="5614923"/>
                </a:cubicBezTo>
                <a:cubicBezTo>
                  <a:pt x="2676750" y="5647957"/>
                  <a:pt x="2462933" y="5579752"/>
                  <a:pt x="2294571" y="5614923"/>
                </a:cubicBezTo>
                <a:cubicBezTo>
                  <a:pt x="2126209" y="5650094"/>
                  <a:pt x="1896504" y="5603879"/>
                  <a:pt x="1783345" y="5614923"/>
                </a:cubicBezTo>
                <a:cubicBezTo>
                  <a:pt x="1670186" y="5625967"/>
                  <a:pt x="1272056" y="5545424"/>
                  <a:pt x="1105674" y="5614923"/>
                </a:cubicBezTo>
                <a:cubicBezTo>
                  <a:pt x="939292" y="5684422"/>
                  <a:pt x="705871" y="5575395"/>
                  <a:pt x="511226" y="5614923"/>
                </a:cubicBezTo>
                <a:cubicBezTo>
                  <a:pt x="316581" y="5654451"/>
                  <a:pt x="105685" y="5577005"/>
                  <a:pt x="0" y="5614923"/>
                </a:cubicBezTo>
                <a:lnTo>
                  <a:pt x="0" y="5614923"/>
                </a:lnTo>
                <a:cubicBezTo>
                  <a:pt x="-43287" y="5362147"/>
                  <a:pt x="57726" y="5188700"/>
                  <a:pt x="0" y="5053431"/>
                </a:cubicBezTo>
                <a:cubicBezTo>
                  <a:pt x="-57726" y="4918162"/>
                  <a:pt x="7268" y="4818934"/>
                  <a:pt x="0" y="4660386"/>
                </a:cubicBezTo>
                <a:cubicBezTo>
                  <a:pt x="-7268" y="4501839"/>
                  <a:pt x="41209" y="4211746"/>
                  <a:pt x="0" y="4098894"/>
                </a:cubicBezTo>
                <a:cubicBezTo>
                  <a:pt x="-41209" y="3986042"/>
                  <a:pt x="30845" y="3636614"/>
                  <a:pt x="0" y="3425103"/>
                </a:cubicBezTo>
                <a:cubicBezTo>
                  <a:pt x="-30845" y="3213592"/>
                  <a:pt x="9163" y="2904295"/>
                  <a:pt x="0" y="2751312"/>
                </a:cubicBezTo>
                <a:cubicBezTo>
                  <a:pt x="-9163" y="2598329"/>
                  <a:pt x="59837" y="2396261"/>
                  <a:pt x="0" y="2133671"/>
                </a:cubicBezTo>
                <a:cubicBezTo>
                  <a:pt x="-59837" y="1871081"/>
                  <a:pt x="13529" y="1780675"/>
                  <a:pt x="0" y="1628328"/>
                </a:cubicBezTo>
                <a:cubicBezTo>
                  <a:pt x="-13529" y="1475981"/>
                  <a:pt x="21981" y="1375503"/>
                  <a:pt x="0" y="1235283"/>
                </a:cubicBezTo>
                <a:cubicBezTo>
                  <a:pt x="-21981" y="1095063"/>
                  <a:pt x="637" y="967180"/>
                  <a:pt x="0" y="729940"/>
                </a:cubicBezTo>
                <a:cubicBezTo>
                  <a:pt x="-637" y="492700"/>
                  <a:pt x="4761" y="307715"/>
                  <a:pt x="0" y="0"/>
                </a:cubicBezTo>
                <a:close/>
              </a:path>
              <a:path w="4161139" h="5614923" stroke="0" extrusionOk="0">
                <a:moveTo>
                  <a:pt x="0" y="0"/>
                </a:moveTo>
                <a:lnTo>
                  <a:pt x="0" y="0"/>
                </a:lnTo>
                <a:cubicBezTo>
                  <a:pt x="153864" y="-58242"/>
                  <a:pt x="403491" y="54159"/>
                  <a:pt x="552837" y="0"/>
                </a:cubicBezTo>
                <a:cubicBezTo>
                  <a:pt x="702183" y="-54159"/>
                  <a:pt x="880328" y="18479"/>
                  <a:pt x="1022451" y="0"/>
                </a:cubicBezTo>
                <a:cubicBezTo>
                  <a:pt x="1164574" y="-18479"/>
                  <a:pt x="1411412" y="67663"/>
                  <a:pt x="1700123" y="0"/>
                </a:cubicBezTo>
                <a:cubicBezTo>
                  <a:pt x="1988834" y="-67663"/>
                  <a:pt x="2043765" y="9002"/>
                  <a:pt x="2252960" y="0"/>
                </a:cubicBezTo>
                <a:cubicBezTo>
                  <a:pt x="2462155" y="-9002"/>
                  <a:pt x="2589667" y="49096"/>
                  <a:pt x="2805797" y="0"/>
                </a:cubicBezTo>
                <a:cubicBezTo>
                  <a:pt x="3021927" y="-49096"/>
                  <a:pt x="3206765" y="16471"/>
                  <a:pt x="3483468" y="0"/>
                </a:cubicBezTo>
                <a:cubicBezTo>
                  <a:pt x="3760171" y="-16471"/>
                  <a:pt x="3850585" y="47581"/>
                  <a:pt x="4161139" y="0"/>
                </a:cubicBezTo>
                <a:lnTo>
                  <a:pt x="4161139" y="0"/>
                </a:lnTo>
                <a:cubicBezTo>
                  <a:pt x="4237881" y="329223"/>
                  <a:pt x="4125142" y="470476"/>
                  <a:pt x="4161139" y="673791"/>
                </a:cubicBezTo>
                <a:cubicBezTo>
                  <a:pt x="4197136" y="877106"/>
                  <a:pt x="4157069" y="1026437"/>
                  <a:pt x="4161139" y="1122985"/>
                </a:cubicBezTo>
                <a:cubicBezTo>
                  <a:pt x="4165209" y="1219533"/>
                  <a:pt x="4117201" y="1394702"/>
                  <a:pt x="4161139" y="1572178"/>
                </a:cubicBezTo>
                <a:cubicBezTo>
                  <a:pt x="4205077" y="1749654"/>
                  <a:pt x="4140842" y="1997385"/>
                  <a:pt x="4161139" y="2133671"/>
                </a:cubicBezTo>
                <a:cubicBezTo>
                  <a:pt x="4181436" y="2269957"/>
                  <a:pt x="4112502" y="2516910"/>
                  <a:pt x="4161139" y="2751312"/>
                </a:cubicBezTo>
                <a:cubicBezTo>
                  <a:pt x="4209776" y="2985714"/>
                  <a:pt x="4159609" y="3050297"/>
                  <a:pt x="4161139" y="3144357"/>
                </a:cubicBezTo>
                <a:cubicBezTo>
                  <a:pt x="4162669" y="3238418"/>
                  <a:pt x="4148808" y="3484143"/>
                  <a:pt x="4161139" y="3705849"/>
                </a:cubicBezTo>
                <a:cubicBezTo>
                  <a:pt x="4173470" y="3927555"/>
                  <a:pt x="4115185" y="4139083"/>
                  <a:pt x="4161139" y="4267341"/>
                </a:cubicBezTo>
                <a:cubicBezTo>
                  <a:pt x="4207093" y="4395599"/>
                  <a:pt x="4113577" y="4642419"/>
                  <a:pt x="4161139" y="4828834"/>
                </a:cubicBezTo>
                <a:cubicBezTo>
                  <a:pt x="4208701" y="5015249"/>
                  <a:pt x="4087659" y="5346388"/>
                  <a:pt x="4161139" y="5614923"/>
                </a:cubicBezTo>
                <a:lnTo>
                  <a:pt x="4161139" y="5614923"/>
                </a:lnTo>
                <a:cubicBezTo>
                  <a:pt x="3929400" y="5680295"/>
                  <a:pt x="3803801" y="5607295"/>
                  <a:pt x="3525079" y="5614923"/>
                </a:cubicBezTo>
                <a:cubicBezTo>
                  <a:pt x="3246357" y="5622551"/>
                  <a:pt x="3176358" y="5562729"/>
                  <a:pt x="3055465" y="5614923"/>
                </a:cubicBezTo>
                <a:cubicBezTo>
                  <a:pt x="2934572" y="5667117"/>
                  <a:pt x="2675691" y="5597657"/>
                  <a:pt x="2544239" y="5614923"/>
                </a:cubicBezTo>
                <a:cubicBezTo>
                  <a:pt x="2412787" y="5632189"/>
                  <a:pt x="2204969" y="5602500"/>
                  <a:pt x="1866568" y="5614923"/>
                </a:cubicBezTo>
                <a:cubicBezTo>
                  <a:pt x="1528167" y="5627346"/>
                  <a:pt x="1393200" y="5557135"/>
                  <a:pt x="1272120" y="5614923"/>
                </a:cubicBezTo>
                <a:cubicBezTo>
                  <a:pt x="1151040" y="5672711"/>
                  <a:pt x="918180" y="5555141"/>
                  <a:pt x="760894" y="5614923"/>
                </a:cubicBezTo>
                <a:cubicBezTo>
                  <a:pt x="603608" y="5674705"/>
                  <a:pt x="364111" y="5559210"/>
                  <a:pt x="0" y="5614923"/>
                </a:cubicBezTo>
                <a:lnTo>
                  <a:pt x="0" y="5614923"/>
                </a:lnTo>
                <a:cubicBezTo>
                  <a:pt x="-28195" y="5485795"/>
                  <a:pt x="1873" y="5339318"/>
                  <a:pt x="0" y="5221878"/>
                </a:cubicBezTo>
                <a:cubicBezTo>
                  <a:pt x="-1873" y="5104438"/>
                  <a:pt x="7374" y="5024730"/>
                  <a:pt x="0" y="4828834"/>
                </a:cubicBezTo>
                <a:cubicBezTo>
                  <a:pt x="-7374" y="4632938"/>
                  <a:pt x="60940" y="4347429"/>
                  <a:pt x="0" y="4211192"/>
                </a:cubicBezTo>
                <a:cubicBezTo>
                  <a:pt x="-60940" y="4074955"/>
                  <a:pt x="31021" y="3859662"/>
                  <a:pt x="0" y="3761998"/>
                </a:cubicBezTo>
                <a:cubicBezTo>
                  <a:pt x="-31021" y="3664334"/>
                  <a:pt x="51675" y="3352094"/>
                  <a:pt x="0" y="3088208"/>
                </a:cubicBezTo>
                <a:cubicBezTo>
                  <a:pt x="-51675" y="2824322"/>
                  <a:pt x="41397" y="2786303"/>
                  <a:pt x="0" y="2582865"/>
                </a:cubicBezTo>
                <a:cubicBezTo>
                  <a:pt x="-41397" y="2379427"/>
                  <a:pt x="31475" y="2314913"/>
                  <a:pt x="0" y="2189820"/>
                </a:cubicBezTo>
                <a:cubicBezTo>
                  <a:pt x="-31475" y="2064728"/>
                  <a:pt x="67483" y="1743563"/>
                  <a:pt x="0" y="1572178"/>
                </a:cubicBezTo>
                <a:cubicBezTo>
                  <a:pt x="-67483" y="1400793"/>
                  <a:pt x="9301" y="1316421"/>
                  <a:pt x="0" y="1122985"/>
                </a:cubicBezTo>
                <a:cubicBezTo>
                  <a:pt x="-9301" y="929549"/>
                  <a:pt x="26518" y="796163"/>
                  <a:pt x="0" y="505343"/>
                </a:cubicBezTo>
                <a:cubicBezTo>
                  <a:pt x="-26518" y="214523"/>
                  <a:pt x="53654" y="218288"/>
                  <a:pt x="0" y="0"/>
                </a:cubicBezTo>
                <a:close/>
              </a:path>
            </a:pathLst>
          </a:custGeom>
          <a:blipFill>
            <a:blip r:embed="rId4"/>
            <a:stretch>
              <a:fillRect l="-69778" r="-70109"/>
            </a:stretch>
          </a:blipFill>
          <a:ln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sp>
        <p:nvSpPr>
          <p:cNvPr id="15" name="Freeform 15"/>
          <p:cNvSpPr/>
          <p:nvPr/>
        </p:nvSpPr>
        <p:spPr>
          <a:xfrm>
            <a:off x="6988388" y="3081604"/>
            <a:ext cx="4161139" cy="5614923"/>
          </a:xfrm>
          <a:custGeom>
            <a:avLst/>
            <a:gdLst>
              <a:gd name="connsiteX0" fmla="*/ 0 w 4161139"/>
              <a:gd name="connsiteY0" fmla="*/ 0 h 5614923"/>
              <a:gd name="connsiteX1" fmla="*/ 0 w 4161139"/>
              <a:gd name="connsiteY1" fmla="*/ 0 h 5614923"/>
              <a:gd name="connsiteX2" fmla="*/ 511226 w 4161139"/>
              <a:gd name="connsiteY2" fmla="*/ 0 h 5614923"/>
              <a:gd name="connsiteX3" fmla="*/ 1147285 w 4161139"/>
              <a:gd name="connsiteY3" fmla="*/ 0 h 5614923"/>
              <a:gd name="connsiteX4" fmla="*/ 1783345 w 4161139"/>
              <a:gd name="connsiteY4" fmla="*/ 0 h 5614923"/>
              <a:gd name="connsiteX5" fmla="*/ 2294571 w 4161139"/>
              <a:gd name="connsiteY5" fmla="*/ 0 h 5614923"/>
              <a:gd name="connsiteX6" fmla="*/ 2889019 w 4161139"/>
              <a:gd name="connsiteY6" fmla="*/ 0 h 5614923"/>
              <a:gd name="connsiteX7" fmla="*/ 3525079 w 4161139"/>
              <a:gd name="connsiteY7" fmla="*/ 0 h 5614923"/>
              <a:gd name="connsiteX8" fmla="*/ 4161139 w 4161139"/>
              <a:gd name="connsiteY8" fmla="*/ 0 h 5614923"/>
              <a:gd name="connsiteX9" fmla="*/ 4161139 w 4161139"/>
              <a:gd name="connsiteY9" fmla="*/ 0 h 5614923"/>
              <a:gd name="connsiteX10" fmla="*/ 4161139 w 4161139"/>
              <a:gd name="connsiteY10" fmla="*/ 505343 h 5614923"/>
              <a:gd name="connsiteX11" fmla="*/ 4161139 w 4161139"/>
              <a:gd name="connsiteY11" fmla="*/ 1010686 h 5614923"/>
              <a:gd name="connsiteX12" fmla="*/ 4161139 w 4161139"/>
              <a:gd name="connsiteY12" fmla="*/ 1684477 h 5614923"/>
              <a:gd name="connsiteX13" fmla="*/ 4161139 w 4161139"/>
              <a:gd name="connsiteY13" fmla="*/ 2133671 h 5614923"/>
              <a:gd name="connsiteX14" fmla="*/ 4161139 w 4161139"/>
              <a:gd name="connsiteY14" fmla="*/ 2751312 h 5614923"/>
              <a:gd name="connsiteX15" fmla="*/ 4161139 w 4161139"/>
              <a:gd name="connsiteY15" fmla="*/ 3425103 h 5614923"/>
              <a:gd name="connsiteX16" fmla="*/ 4161139 w 4161139"/>
              <a:gd name="connsiteY16" fmla="*/ 3986595 h 5614923"/>
              <a:gd name="connsiteX17" fmla="*/ 4161139 w 4161139"/>
              <a:gd name="connsiteY17" fmla="*/ 4660386 h 5614923"/>
              <a:gd name="connsiteX18" fmla="*/ 4161139 w 4161139"/>
              <a:gd name="connsiteY18" fmla="*/ 5109580 h 5614923"/>
              <a:gd name="connsiteX19" fmla="*/ 4161139 w 4161139"/>
              <a:gd name="connsiteY19" fmla="*/ 5614923 h 5614923"/>
              <a:gd name="connsiteX20" fmla="*/ 4161139 w 4161139"/>
              <a:gd name="connsiteY20" fmla="*/ 5614923 h 5614923"/>
              <a:gd name="connsiteX21" fmla="*/ 3691525 w 4161139"/>
              <a:gd name="connsiteY21" fmla="*/ 5614923 h 5614923"/>
              <a:gd name="connsiteX22" fmla="*/ 3013854 w 4161139"/>
              <a:gd name="connsiteY22" fmla="*/ 5614923 h 5614923"/>
              <a:gd name="connsiteX23" fmla="*/ 2377794 w 4161139"/>
              <a:gd name="connsiteY23" fmla="*/ 5614923 h 5614923"/>
              <a:gd name="connsiteX24" fmla="*/ 1783345 w 4161139"/>
              <a:gd name="connsiteY24" fmla="*/ 5614923 h 5614923"/>
              <a:gd name="connsiteX25" fmla="*/ 1105674 w 4161139"/>
              <a:gd name="connsiteY25" fmla="*/ 5614923 h 5614923"/>
              <a:gd name="connsiteX26" fmla="*/ 636060 w 4161139"/>
              <a:gd name="connsiteY26" fmla="*/ 5614923 h 5614923"/>
              <a:gd name="connsiteX27" fmla="*/ 0 w 4161139"/>
              <a:gd name="connsiteY27" fmla="*/ 5614923 h 5614923"/>
              <a:gd name="connsiteX28" fmla="*/ 0 w 4161139"/>
              <a:gd name="connsiteY28" fmla="*/ 5614923 h 5614923"/>
              <a:gd name="connsiteX29" fmla="*/ 0 w 4161139"/>
              <a:gd name="connsiteY29" fmla="*/ 5053431 h 5614923"/>
              <a:gd name="connsiteX30" fmla="*/ 0 w 4161139"/>
              <a:gd name="connsiteY30" fmla="*/ 4379640 h 5614923"/>
              <a:gd name="connsiteX31" fmla="*/ 0 w 4161139"/>
              <a:gd name="connsiteY31" fmla="*/ 3705849 h 5614923"/>
              <a:gd name="connsiteX32" fmla="*/ 0 w 4161139"/>
              <a:gd name="connsiteY32" fmla="*/ 3200506 h 5614923"/>
              <a:gd name="connsiteX33" fmla="*/ 0 w 4161139"/>
              <a:gd name="connsiteY33" fmla="*/ 2526715 h 5614923"/>
              <a:gd name="connsiteX34" fmla="*/ 0 w 4161139"/>
              <a:gd name="connsiteY34" fmla="*/ 1852925 h 5614923"/>
              <a:gd name="connsiteX35" fmla="*/ 0 w 4161139"/>
              <a:gd name="connsiteY35" fmla="*/ 1291432 h 5614923"/>
              <a:gd name="connsiteX36" fmla="*/ 0 w 4161139"/>
              <a:gd name="connsiteY36" fmla="*/ 898388 h 5614923"/>
              <a:gd name="connsiteX37" fmla="*/ 0 w 4161139"/>
              <a:gd name="connsiteY37" fmla="*/ 0 h 5614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161139" h="5614923" fill="none" extrusionOk="0">
                <a:moveTo>
                  <a:pt x="0" y="0"/>
                </a:moveTo>
                <a:lnTo>
                  <a:pt x="0" y="0"/>
                </a:lnTo>
                <a:cubicBezTo>
                  <a:pt x="159184" y="-38862"/>
                  <a:pt x="369458" y="13921"/>
                  <a:pt x="511226" y="0"/>
                </a:cubicBezTo>
                <a:cubicBezTo>
                  <a:pt x="652994" y="-13921"/>
                  <a:pt x="885324" y="31932"/>
                  <a:pt x="1147285" y="0"/>
                </a:cubicBezTo>
                <a:cubicBezTo>
                  <a:pt x="1409246" y="-31932"/>
                  <a:pt x="1569179" y="71944"/>
                  <a:pt x="1783345" y="0"/>
                </a:cubicBezTo>
                <a:cubicBezTo>
                  <a:pt x="1997511" y="-71944"/>
                  <a:pt x="2164285" y="792"/>
                  <a:pt x="2294571" y="0"/>
                </a:cubicBezTo>
                <a:cubicBezTo>
                  <a:pt x="2424857" y="-792"/>
                  <a:pt x="2659897" y="46459"/>
                  <a:pt x="2889019" y="0"/>
                </a:cubicBezTo>
                <a:cubicBezTo>
                  <a:pt x="3118141" y="-46459"/>
                  <a:pt x="3226482" y="48462"/>
                  <a:pt x="3525079" y="0"/>
                </a:cubicBezTo>
                <a:cubicBezTo>
                  <a:pt x="3823676" y="-48462"/>
                  <a:pt x="4024631" y="52447"/>
                  <a:pt x="4161139" y="0"/>
                </a:cubicBezTo>
                <a:lnTo>
                  <a:pt x="4161139" y="0"/>
                </a:lnTo>
                <a:cubicBezTo>
                  <a:pt x="4193035" y="128316"/>
                  <a:pt x="4137322" y="365437"/>
                  <a:pt x="4161139" y="505343"/>
                </a:cubicBezTo>
                <a:cubicBezTo>
                  <a:pt x="4184956" y="645249"/>
                  <a:pt x="4143886" y="774010"/>
                  <a:pt x="4161139" y="1010686"/>
                </a:cubicBezTo>
                <a:cubicBezTo>
                  <a:pt x="4178392" y="1247362"/>
                  <a:pt x="4104114" y="1542206"/>
                  <a:pt x="4161139" y="1684477"/>
                </a:cubicBezTo>
                <a:cubicBezTo>
                  <a:pt x="4218164" y="1826748"/>
                  <a:pt x="4145088" y="1957805"/>
                  <a:pt x="4161139" y="2133671"/>
                </a:cubicBezTo>
                <a:cubicBezTo>
                  <a:pt x="4177190" y="2309537"/>
                  <a:pt x="4123516" y="2530207"/>
                  <a:pt x="4161139" y="2751312"/>
                </a:cubicBezTo>
                <a:cubicBezTo>
                  <a:pt x="4198762" y="2972417"/>
                  <a:pt x="4107046" y="3098853"/>
                  <a:pt x="4161139" y="3425103"/>
                </a:cubicBezTo>
                <a:cubicBezTo>
                  <a:pt x="4215232" y="3751353"/>
                  <a:pt x="4123148" y="3726080"/>
                  <a:pt x="4161139" y="3986595"/>
                </a:cubicBezTo>
                <a:cubicBezTo>
                  <a:pt x="4199130" y="4247110"/>
                  <a:pt x="4155330" y="4467968"/>
                  <a:pt x="4161139" y="4660386"/>
                </a:cubicBezTo>
                <a:cubicBezTo>
                  <a:pt x="4166948" y="4852804"/>
                  <a:pt x="4154420" y="4996042"/>
                  <a:pt x="4161139" y="5109580"/>
                </a:cubicBezTo>
                <a:cubicBezTo>
                  <a:pt x="4167858" y="5223118"/>
                  <a:pt x="4160760" y="5371153"/>
                  <a:pt x="4161139" y="5614923"/>
                </a:cubicBezTo>
                <a:lnTo>
                  <a:pt x="4161139" y="5614923"/>
                </a:lnTo>
                <a:cubicBezTo>
                  <a:pt x="4038457" y="5647091"/>
                  <a:pt x="3821412" y="5565693"/>
                  <a:pt x="3691525" y="5614923"/>
                </a:cubicBezTo>
                <a:cubicBezTo>
                  <a:pt x="3561638" y="5664153"/>
                  <a:pt x="3228884" y="5548691"/>
                  <a:pt x="3013854" y="5614923"/>
                </a:cubicBezTo>
                <a:cubicBezTo>
                  <a:pt x="2798824" y="5681155"/>
                  <a:pt x="2515237" y="5550276"/>
                  <a:pt x="2377794" y="5614923"/>
                </a:cubicBezTo>
                <a:cubicBezTo>
                  <a:pt x="2240351" y="5679570"/>
                  <a:pt x="2053959" y="5597144"/>
                  <a:pt x="1783345" y="5614923"/>
                </a:cubicBezTo>
                <a:cubicBezTo>
                  <a:pt x="1512731" y="5632702"/>
                  <a:pt x="1392730" y="5552130"/>
                  <a:pt x="1105674" y="5614923"/>
                </a:cubicBezTo>
                <a:cubicBezTo>
                  <a:pt x="818618" y="5677716"/>
                  <a:pt x="787774" y="5596498"/>
                  <a:pt x="636060" y="5614923"/>
                </a:cubicBezTo>
                <a:cubicBezTo>
                  <a:pt x="484346" y="5633348"/>
                  <a:pt x="255476" y="5543419"/>
                  <a:pt x="0" y="5614923"/>
                </a:cubicBezTo>
                <a:lnTo>
                  <a:pt x="0" y="5614923"/>
                </a:lnTo>
                <a:cubicBezTo>
                  <a:pt x="-61674" y="5444098"/>
                  <a:pt x="8773" y="5275894"/>
                  <a:pt x="0" y="5053431"/>
                </a:cubicBezTo>
                <a:cubicBezTo>
                  <a:pt x="-8773" y="4830968"/>
                  <a:pt x="43638" y="4549572"/>
                  <a:pt x="0" y="4379640"/>
                </a:cubicBezTo>
                <a:cubicBezTo>
                  <a:pt x="-43638" y="4209708"/>
                  <a:pt x="63946" y="4030624"/>
                  <a:pt x="0" y="3705849"/>
                </a:cubicBezTo>
                <a:cubicBezTo>
                  <a:pt x="-63946" y="3381074"/>
                  <a:pt x="47233" y="3406799"/>
                  <a:pt x="0" y="3200506"/>
                </a:cubicBezTo>
                <a:cubicBezTo>
                  <a:pt x="-47233" y="2994213"/>
                  <a:pt x="24031" y="2725339"/>
                  <a:pt x="0" y="2526715"/>
                </a:cubicBezTo>
                <a:cubicBezTo>
                  <a:pt x="-24031" y="2328091"/>
                  <a:pt x="77368" y="1999350"/>
                  <a:pt x="0" y="1852925"/>
                </a:cubicBezTo>
                <a:cubicBezTo>
                  <a:pt x="-77368" y="1706500"/>
                  <a:pt x="3070" y="1549533"/>
                  <a:pt x="0" y="1291432"/>
                </a:cubicBezTo>
                <a:cubicBezTo>
                  <a:pt x="-3070" y="1033331"/>
                  <a:pt x="23034" y="1076937"/>
                  <a:pt x="0" y="898388"/>
                </a:cubicBezTo>
                <a:cubicBezTo>
                  <a:pt x="-23034" y="719839"/>
                  <a:pt x="104696" y="220233"/>
                  <a:pt x="0" y="0"/>
                </a:cubicBezTo>
                <a:close/>
              </a:path>
              <a:path w="4161139" h="5614923" stroke="0" extrusionOk="0">
                <a:moveTo>
                  <a:pt x="0" y="0"/>
                </a:moveTo>
                <a:lnTo>
                  <a:pt x="0" y="0"/>
                </a:lnTo>
                <a:cubicBezTo>
                  <a:pt x="268866" y="-44730"/>
                  <a:pt x="358945" y="53287"/>
                  <a:pt x="552837" y="0"/>
                </a:cubicBezTo>
                <a:cubicBezTo>
                  <a:pt x="746729" y="-53287"/>
                  <a:pt x="921011" y="31474"/>
                  <a:pt x="1022451" y="0"/>
                </a:cubicBezTo>
                <a:cubicBezTo>
                  <a:pt x="1123891" y="-31474"/>
                  <a:pt x="1387547" y="33690"/>
                  <a:pt x="1492066" y="0"/>
                </a:cubicBezTo>
                <a:cubicBezTo>
                  <a:pt x="1596585" y="-33690"/>
                  <a:pt x="1876086" y="24927"/>
                  <a:pt x="2044903" y="0"/>
                </a:cubicBezTo>
                <a:cubicBezTo>
                  <a:pt x="2213720" y="-24927"/>
                  <a:pt x="2480697" y="32864"/>
                  <a:pt x="2722574" y="0"/>
                </a:cubicBezTo>
                <a:cubicBezTo>
                  <a:pt x="2964451" y="-32864"/>
                  <a:pt x="3116866" y="15405"/>
                  <a:pt x="3233799" y="0"/>
                </a:cubicBezTo>
                <a:cubicBezTo>
                  <a:pt x="3350733" y="-15405"/>
                  <a:pt x="3941012" y="25511"/>
                  <a:pt x="4161139" y="0"/>
                </a:cubicBezTo>
                <a:lnTo>
                  <a:pt x="4161139" y="0"/>
                </a:lnTo>
                <a:cubicBezTo>
                  <a:pt x="4193115" y="94866"/>
                  <a:pt x="4121952" y="216657"/>
                  <a:pt x="4161139" y="393045"/>
                </a:cubicBezTo>
                <a:cubicBezTo>
                  <a:pt x="4200326" y="569434"/>
                  <a:pt x="4127665" y="743382"/>
                  <a:pt x="4161139" y="898388"/>
                </a:cubicBezTo>
                <a:cubicBezTo>
                  <a:pt x="4194613" y="1053394"/>
                  <a:pt x="4107618" y="1291001"/>
                  <a:pt x="4161139" y="1403731"/>
                </a:cubicBezTo>
                <a:cubicBezTo>
                  <a:pt x="4214660" y="1516461"/>
                  <a:pt x="4120284" y="1857327"/>
                  <a:pt x="4161139" y="2021372"/>
                </a:cubicBezTo>
                <a:cubicBezTo>
                  <a:pt x="4201994" y="2185417"/>
                  <a:pt x="4147257" y="2501109"/>
                  <a:pt x="4161139" y="2639014"/>
                </a:cubicBezTo>
                <a:cubicBezTo>
                  <a:pt x="4175021" y="2776919"/>
                  <a:pt x="4144235" y="3007859"/>
                  <a:pt x="4161139" y="3144357"/>
                </a:cubicBezTo>
                <a:cubicBezTo>
                  <a:pt x="4178043" y="3280855"/>
                  <a:pt x="4092795" y="3625623"/>
                  <a:pt x="4161139" y="3818148"/>
                </a:cubicBezTo>
                <a:cubicBezTo>
                  <a:pt x="4229483" y="4010673"/>
                  <a:pt x="4117601" y="4054756"/>
                  <a:pt x="4161139" y="4211192"/>
                </a:cubicBezTo>
                <a:cubicBezTo>
                  <a:pt x="4204677" y="4367628"/>
                  <a:pt x="4134669" y="4574949"/>
                  <a:pt x="4161139" y="4772685"/>
                </a:cubicBezTo>
                <a:cubicBezTo>
                  <a:pt x="4187609" y="4970421"/>
                  <a:pt x="4114214" y="5322199"/>
                  <a:pt x="4161139" y="5614923"/>
                </a:cubicBezTo>
                <a:lnTo>
                  <a:pt x="4161139" y="5614923"/>
                </a:lnTo>
                <a:cubicBezTo>
                  <a:pt x="3975956" y="5670481"/>
                  <a:pt x="3884097" y="5599608"/>
                  <a:pt x="3691525" y="5614923"/>
                </a:cubicBezTo>
                <a:cubicBezTo>
                  <a:pt x="3498953" y="5630238"/>
                  <a:pt x="3339378" y="5552188"/>
                  <a:pt x="3097076" y="5614923"/>
                </a:cubicBezTo>
                <a:cubicBezTo>
                  <a:pt x="2854774" y="5677658"/>
                  <a:pt x="2752524" y="5561259"/>
                  <a:pt x="2544239" y="5614923"/>
                </a:cubicBezTo>
                <a:cubicBezTo>
                  <a:pt x="2335954" y="5668587"/>
                  <a:pt x="2225327" y="5590188"/>
                  <a:pt x="2033014" y="5614923"/>
                </a:cubicBezTo>
                <a:cubicBezTo>
                  <a:pt x="1840701" y="5639658"/>
                  <a:pt x="1718980" y="5577224"/>
                  <a:pt x="1563399" y="5614923"/>
                </a:cubicBezTo>
                <a:cubicBezTo>
                  <a:pt x="1407819" y="5652622"/>
                  <a:pt x="1248830" y="5595848"/>
                  <a:pt x="1093785" y="5614923"/>
                </a:cubicBezTo>
                <a:cubicBezTo>
                  <a:pt x="938740" y="5633998"/>
                  <a:pt x="849652" y="5581710"/>
                  <a:pt x="624171" y="5614923"/>
                </a:cubicBezTo>
                <a:cubicBezTo>
                  <a:pt x="398690" y="5648136"/>
                  <a:pt x="241828" y="5610069"/>
                  <a:pt x="0" y="5614923"/>
                </a:cubicBezTo>
                <a:lnTo>
                  <a:pt x="0" y="5614923"/>
                </a:lnTo>
                <a:cubicBezTo>
                  <a:pt x="-22897" y="5454911"/>
                  <a:pt x="7570" y="5325041"/>
                  <a:pt x="0" y="5165729"/>
                </a:cubicBezTo>
                <a:cubicBezTo>
                  <a:pt x="-7570" y="5006417"/>
                  <a:pt x="64739" y="4808384"/>
                  <a:pt x="0" y="4604237"/>
                </a:cubicBezTo>
                <a:cubicBezTo>
                  <a:pt x="-64739" y="4400090"/>
                  <a:pt x="25991" y="4175505"/>
                  <a:pt x="0" y="3986595"/>
                </a:cubicBezTo>
                <a:cubicBezTo>
                  <a:pt x="-25991" y="3797685"/>
                  <a:pt x="38214" y="3750962"/>
                  <a:pt x="0" y="3537401"/>
                </a:cubicBezTo>
                <a:cubicBezTo>
                  <a:pt x="-38214" y="3323840"/>
                  <a:pt x="10639" y="3104187"/>
                  <a:pt x="0" y="2919760"/>
                </a:cubicBezTo>
                <a:cubicBezTo>
                  <a:pt x="-10639" y="2735333"/>
                  <a:pt x="39323" y="2516008"/>
                  <a:pt x="0" y="2245969"/>
                </a:cubicBezTo>
                <a:cubicBezTo>
                  <a:pt x="-39323" y="1975930"/>
                  <a:pt x="59586" y="1988498"/>
                  <a:pt x="0" y="1740626"/>
                </a:cubicBezTo>
                <a:cubicBezTo>
                  <a:pt x="-59586" y="1492754"/>
                  <a:pt x="28781" y="1481082"/>
                  <a:pt x="0" y="1291432"/>
                </a:cubicBezTo>
                <a:cubicBezTo>
                  <a:pt x="-28781" y="1101782"/>
                  <a:pt x="24542" y="875064"/>
                  <a:pt x="0" y="673791"/>
                </a:cubicBezTo>
                <a:cubicBezTo>
                  <a:pt x="-24542" y="472518"/>
                  <a:pt x="65707" y="330956"/>
                  <a:pt x="0" y="0"/>
                </a:cubicBezTo>
                <a:close/>
              </a:path>
            </a:pathLst>
          </a:custGeom>
          <a:blipFill>
            <a:blip r:embed="rId5"/>
            <a:stretch>
              <a:fillRect l="-71214" r="-68673"/>
            </a:stretch>
          </a:blipFill>
          <a:ln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2706786189">
                  <a:prstGeom prst="roundRect">
                    <a:avLst>
                      <a:gd name="adj" fmla="val 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sp>
        <p:nvSpPr>
          <p:cNvPr id="19" name="Freeform 19"/>
          <p:cNvSpPr/>
          <p:nvPr/>
        </p:nvSpPr>
        <p:spPr>
          <a:xfrm>
            <a:off x="1388646" y="3081604"/>
            <a:ext cx="4161139" cy="5614923"/>
          </a:xfrm>
          <a:custGeom>
            <a:avLst/>
            <a:gdLst>
              <a:gd name="connsiteX0" fmla="*/ 0 w 4161139"/>
              <a:gd name="connsiteY0" fmla="*/ 0 h 5614923"/>
              <a:gd name="connsiteX1" fmla="*/ 0 w 4161139"/>
              <a:gd name="connsiteY1" fmla="*/ 0 h 5614923"/>
              <a:gd name="connsiteX2" fmla="*/ 552837 w 4161139"/>
              <a:gd name="connsiteY2" fmla="*/ 0 h 5614923"/>
              <a:gd name="connsiteX3" fmla="*/ 1022451 w 4161139"/>
              <a:gd name="connsiteY3" fmla="*/ 0 h 5614923"/>
              <a:gd name="connsiteX4" fmla="*/ 1616900 w 4161139"/>
              <a:gd name="connsiteY4" fmla="*/ 0 h 5614923"/>
              <a:gd name="connsiteX5" fmla="*/ 2252960 w 4161139"/>
              <a:gd name="connsiteY5" fmla="*/ 0 h 5614923"/>
              <a:gd name="connsiteX6" fmla="*/ 2764185 w 4161139"/>
              <a:gd name="connsiteY6" fmla="*/ 0 h 5614923"/>
              <a:gd name="connsiteX7" fmla="*/ 3233799 w 4161139"/>
              <a:gd name="connsiteY7" fmla="*/ 0 h 5614923"/>
              <a:gd name="connsiteX8" fmla="*/ 4161139 w 4161139"/>
              <a:gd name="connsiteY8" fmla="*/ 0 h 5614923"/>
              <a:gd name="connsiteX9" fmla="*/ 4161139 w 4161139"/>
              <a:gd name="connsiteY9" fmla="*/ 0 h 5614923"/>
              <a:gd name="connsiteX10" fmla="*/ 4161139 w 4161139"/>
              <a:gd name="connsiteY10" fmla="*/ 673791 h 5614923"/>
              <a:gd name="connsiteX11" fmla="*/ 4161139 w 4161139"/>
              <a:gd name="connsiteY11" fmla="*/ 1347582 h 5614923"/>
              <a:gd name="connsiteX12" fmla="*/ 4161139 w 4161139"/>
              <a:gd name="connsiteY12" fmla="*/ 2021372 h 5614923"/>
              <a:gd name="connsiteX13" fmla="*/ 4161139 w 4161139"/>
              <a:gd name="connsiteY13" fmla="*/ 2695163 h 5614923"/>
              <a:gd name="connsiteX14" fmla="*/ 4161139 w 4161139"/>
              <a:gd name="connsiteY14" fmla="*/ 3088208 h 5614923"/>
              <a:gd name="connsiteX15" fmla="*/ 4161139 w 4161139"/>
              <a:gd name="connsiteY15" fmla="*/ 3537401 h 5614923"/>
              <a:gd name="connsiteX16" fmla="*/ 4161139 w 4161139"/>
              <a:gd name="connsiteY16" fmla="*/ 4098894 h 5614923"/>
              <a:gd name="connsiteX17" fmla="*/ 4161139 w 4161139"/>
              <a:gd name="connsiteY17" fmla="*/ 4548088 h 5614923"/>
              <a:gd name="connsiteX18" fmla="*/ 4161139 w 4161139"/>
              <a:gd name="connsiteY18" fmla="*/ 5614923 h 5614923"/>
              <a:gd name="connsiteX19" fmla="*/ 4161139 w 4161139"/>
              <a:gd name="connsiteY19" fmla="*/ 5614923 h 5614923"/>
              <a:gd name="connsiteX20" fmla="*/ 3483468 w 4161139"/>
              <a:gd name="connsiteY20" fmla="*/ 5614923 h 5614923"/>
              <a:gd name="connsiteX21" fmla="*/ 2930631 w 4161139"/>
              <a:gd name="connsiteY21" fmla="*/ 5614923 h 5614923"/>
              <a:gd name="connsiteX22" fmla="*/ 2419405 w 4161139"/>
              <a:gd name="connsiteY22" fmla="*/ 5614923 h 5614923"/>
              <a:gd name="connsiteX23" fmla="*/ 1824957 w 4161139"/>
              <a:gd name="connsiteY23" fmla="*/ 5614923 h 5614923"/>
              <a:gd name="connsiteX24" fmla="*/ 1147285 w 4161139"/>
              <a:gd name="connsiteY24" fmla="*/ 5614923 h 5614923"/>
              <a:gd name="connsiteX25" fmla="*/ 0 w 4161139"/>
              <a:gd name="connsiteY25" fmla="*/ 5614923 h 5614923"/>
              <a:gd name="connsiteX26" fmla="*/ 0 w 4161139"/>
              <a:gd name="connsiteY26" fmla="*/ 5614923 h 5614923"/>
              <a:gd name="connsiteX27" fmla="*/ 0 w 4161139"/>
              <a:gd name="connsiteY27" fmla="*/ 5221878 h 5614923"/>
              <a:gd name="connsiteX28" fmla="*/ 0 w 4161139"/>
              <a:gd name="connsiteY28" fmla="*/ 4772685 h 5614923"/>
              <a:gd name="connsiteX29" fmla="*/ 0 w 4161139"/>
              <a:gd name="connsiteY29" fmla="*/ 4155043 h 5614923"/>
              <a:gd name="connsiteX30" fmla="*/ 0 w 4161139"/>
              <a:gd name="connsiteY30" fmla="*/ 3705849 h 5614923"/>
              <a:gd name="connsiteX31" fmla="*/ 0 w 4161139"/>
              <a:gd name="connsiteY31" fmla="*/ 3200506 h 5614923"/>
              <a:gd name="connsiteX32" fmla="*/ 0 w 4161139"/>
              <a:gd name="connsiteY32" fmla="*/ 2695163 h 5614923"/>
              <a:gd name="connsiteX33" fmla="*/ 0 w 4161139"/>
              <a:gd name="connsiteY33" fmla="*/ 2133671 h 5614923"/>
              <a:gd name="connsiteX34" fmla="*/ 0 w 4161139"/>
              <a:gd name="connsiteY34" fmla="*/ 1516029 h 5614923"/>
              <a:gd name="connsiteX35" fmla="*/ 0 w 4161139"/>
              <a:gd name="connsiteY35" fmla="*/ 954537 h 5614923"/>
              <a:gd name="connsiteX36" fmla="*/ 0 w 4161139"/>
              <a:gd name="connsiteY36" fmla="*/ 561492 h 5614923"/>
              <a:gd name="connsiteX37" fmla="*/ 0 w 4161139"/>
              <a:gd name="connsiteY37" fmla="*/ 0 h 5614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161139" h="5614923" fill="none" extrusionOk="0">
                <a:moveTo>
                  <a:pt x="0" y="0"/>
                </a:moveTo>
                <a:lnTo>
                  <a:pt x="0" y="0"/>
                </a:lnTo>
                <a:cubicBezTo>
                  <a:pt x="136604" y="-32381"/>
                  <a:pt x="389854" y="16157"/>
                  <a:pt x="552837" y="0"/>
                </a:cubicBezTo>
                <a:cubicBezTo>
                  <a:pt x="715820" y="-16157"/>
                  <a:pt x="878774" y="39740"/>
                  <a:pt x="1022451" y="0"/>
                </a:cubicBezTo>
                <a:cubicBezTo>
                  <a:pt x="1166128" y="-39740"/>
                  <a:pt x="1457059" y="9444"/>
                  <a:pt x="1616900" y="0"/>
                </a:cubicBezTo>
                <a:cubicBezTo>
                  <a:pt x="1776741" y="-9444"/>
                  <a:pt x="1956217" y="18569"/>
                  <a:pt x="2252960" y="0"/>
                </a:cubicBezTo>
                <a:cubicBezTo>
                  <a:pt x="2549703" y="-18569"/>
                  <a:pt x="2657724" y="39205"/>
                  <a:pt x="2764185" y="0"/>
                </a:cubicBezTo>
                <a:cubicBezTo>
                  <a:pt x="2870647" y="-39205"/>
                  <a:pt x="3129102" y="41123"/>
                  <a:pt x="3233799" y="0"/>
                </a:cubicBezTo>
                <a:cubicBezTo>
                  <a:pt x="3338496" y="-41123"/>
                  <a:pt x="3837609" y="58220"/>
                  <a:pt x="4161139" y="0"/>
                </a:cubicBezTo>
                <a:lnTo>
                  <a:pt x="4161139" y="0"/>
                </a:lnTo>
                <a:cubicBezTo>
                  <a:pt x="4212545" y="227213"/>
                  <a:pt x="4086759" y="387331"/>
                  <a:pt x="4161139" y="673791"/>
                </a:cubicBezTo>
                <a:cubicBezTo>
                  <a:pt x="4235519" y="960251"/>
                  <a:pt x="4140225" y="1092694"/>
                  <a:pt x="4161139" y="1347582"/>
                </a:cubicBezTo>
                <a:cubicBezTo>
                  <a:pt x="4182053" y="1602470"/>
                  <a:pt x="4146540" y="1719903"/>
                  <a:pt x="4161139" y="2021372"/>
                </a:cubicBezTo>
                <a:cubicBezTo>
                  <a:pt x="4175738" y="2322841"/>
                  <a:pt x="4085410" y="2403916"/>
                  <a:pt x="4161139" y="2695163"/>
                </a:cubicBezTo>
                <a:cubicBezTo>
                  <a:pt x="4236868" y="2986410"/>
                  <a:pt x="4128647" y="3002259"/>
                  <a:pt x="4161139" y="3088208"/>
                </a:cubicBezTo>
                <a:cubicBezTo>
                  <a:pt x="4193631" y="3174157"/>
                  <a:pt x="4147090" y="3405480"/>
                  <a:pt x="4161139" y="3537401"/>
                </a:cubicBezTo>
                <a:cubicBezTo>
                  <a:pt x="4175188" y="3669322"/>
                  <a:pt x="4155042" y="3873860"/>
                  <a:pt x="4161139" y="4098894"/>
                </a:cubicBezTo>
                <a:cubicBezTo>
                  <a:pt x="4167236" y="4323928"/>
                  <a:pt x="4118324" y="4353727"/>
                  <a:pt x="4161139" y="4548088"/>
                </a:cubicBezTo>
                <a:cubicBezTo>
                  <a:pt x="4203954" y="4742449"/>
                  <a:pt x="4079546" y="5381336"/>
                  <a:pt x="4161139" y="5614923"/>
                </a:cubicBezTo>
                <a:lnTo>
                  <a:pt x="4161139" y="5614923"/>
                </a:lnTo>
                <a:cubicBezTo>
                  <a:pt x="3911844" y="5684869"/>
                  <a:pt x="3777589" y="5600841"/>
                  <a:pt x="3483468" y="5614923"/>
                </a:cubicBezTo>
                <a:cubicBezTo>
                  <a:pt x="3189347" y="5629005"/>
                  <a:pt x="3082786" y="5562214"/>
                  <a:pt x="2930631" y="5614923"/>
                </a:cubicBezTo>
                <a:cubicBezTo>
                  <a:pt x="2778476" y="5667632"/>
                  <a:pt x="2670004" y="5595659"/>
                  <a:pt x="2419405" y="5614923"/>
                </a:cubicBezTo>
                <a:cubicBezTo>
                  <a:pt x="2168806" y="5634187"/>
                  <a:pt x="1979370" y="5573901"/>
                  <a:pt x="1824957" y="5614923"/>
                </a:cubicBezTo>
                <a:cubicBezTo>
                  <a:pt x="1670544" y="5655945"/>
                  <a:pt x="1323149" y="5591550"/>
                  <a:pt x="1147285" y="5614923"/>
                </a:cubicBezTo>
                <a:cubicBezTo>
                  <a:pt x="971421" y="5638296"/>
                  <a:pt x="267452" y="5578367"/>
                  <a:pt x="0" y="5614923"/>
                </a:cubicBezTo>
                <a:lnTo>
                  <a:pt x="0" y="5614923"/>
                </a:lnTo>
                <a:cubicBezTo>
                  <a:pt x="-12621" y="5524698"/>
                  <a:pt x="37480" y="5310746"/>
                  <a:pt x="0" y="5221878"/>
                </a:cubicBezTo>
                <a:cubicBezTo>
                  <a:pt x="-37480" y="5133010"/>
                  <a:pt x="45499" y="4947029"/>
                  <a:pt x="0" y="4772685"/>
                </a:cubicBezTo>
                <a:cubicBezTo>
                  <a:pt x="-45499" y="4598341"/>
                  <a:pt x="24831" y="4362597"/>
                  <a:pt x="0" y="4155043"/>
                </a:cubicBezTo>
                <a:cubicBezTo>
                  <a:pt x="-24831" y="3947489"/>
                  <a:pt x="49317" y="3904033"/>
                  <a:pt x="0" y="3705849"/>
                </a:cubicBezTo>
                <a:cubicBezTo>
                  <a:pt x="-49317" y="3507665"/>
                  <a:pt x="8217" y="3311161"/>
                  <a:pt x="0" y="3200506"/>
                </a:cubicBezTo>
                <a:cubicBezTo>
                  <a:pt x="-8217" y="3089851"/>
                  <a:pt x="23502" y="2925007"/>
                  <a:pt x="0" y="2695163"/>
                </a:cubicBezTo>
                <a:cubicBezTo>
                  <a:pt x="-23502" y="2465319"/>
                  <a:pt x="33142" y="2271125"/>
                  <a:pt x="0" y="2133671"/>
                </a:cubicBezTo>
                <a:cubicBezTo>
                  <a:pt x="-33142" y="1996217"/>
                  <a:pt x="30216" y="1690274"/>
                  <a:pt x="0" y="1516029"/>
                </a:cubicBezTo>
                <a:cubicBezTo>
                  <a:pt x="-30216" y="1341784"/>
                  <a:pt x="21598" y="1116356"/>
                  <a:pt x="0" y="954537"/>
                </a:cubicBezTo>
                <a:cubicBezTo>
                  <a:pt x="-21598" y="792718"/>
                  <a:pt x="6727" y="736353"/>
                  <a:pt x="0" y="561492"/>
                </a:cubicBezTo>
                <a:cubicBezTo>
                  <a:pt x="-6727" y="386632"/>
                  <a:pt x="25159" y="235462"/>
                  <a:pt x="0" y="0"/>
                </a:cubicBezTo>
                <a:close/>
              </a:path>
              <a:path w="4161139" h="5614923" stroke="0" extrusionOk="0">
                <a:moveTo>
                  <a:pt x="0" y="0"/>
                </a:moveTo>
                <a:lnTo>
                  <a:pt x="0" y="0"/>
                </a:lnTo>
                <a:cubicBezTo>
                  <a:pt x="295731" y="-15151"/>
                  <a:pt x="413456" y="63577"/>
                  <a:pt x="677671" y="0"/>
                </a:cubicBezTo>
                <a:cubicBezTo>
                  <a:pt x="941886" y="-63577"/>
                  <a:pt x="950671" y="56281"/>
                  <a:pt x="1188897" y="0"/>
                </a:cubicBezTo>
                <a:cubicBezTo>
                  <a:pt x="1427123" y="-56281"/>
                  <a:pt x="1720996" y="51230"/>
                  <a:pt x="1866568" y="0"/>
                </a:cubicBezTo>
                <a:cubicBezTo>
                  <a:pt x="2012140" y="-51230"/>
                  <a:pt x="2188873" y="30824"/>
                  <a:pt x="2336182" y="0"/>
                </a:cubicBezTo>
                <a:cubicBezTo>
                  <a:pt x="2483491" y="-30824"/>
                  <a:pt x="2673984" y="43899"/>
                  <a:pt x="2930631" y="0"/>
                </a:cubicBezTo>
                <a:cubicBezTo>
                  <a:pt x="3187278" y="-43899"/>
                  <a:pt x="3327907" y="63414"/>
                  <a:pt x="3608302" y="0"/>
                </a:cubicBezTo>
                <a:cubicBezTo>
                  <a:pt x="3888697" y="-63414"/>
                  <a:pt x="3938016" y="50906"/>
                  <a:pt x="4161139" y="0"/>
                </a:cubicBezTo>
                <a:lnTo>
                  <a:pt x="4161139" y="0"/>
                </a:lnTo>
                <a:cubicBezTo>
                  <a:pt x="4201814" y="133998"/>
                  <a:pt x="4114075" y="227169"/>
                  <a:pt x="4161139" y="393045"/>
                </a:cubicBezTo>
                <a:cubicBezTo>
                  <a:pt x="4208203" y="558921"/>
                  <a:pt x="4149616" y="742775"/>
                  <a:pt x="4161139" y="842238"/>
                </a:cubicBezTo>
                <a:cubicBezTo>
                  <a:pt x="4172662" y="941701"/>
                  <a:pt x="4157514" y="1208110"/>
                  <a:pt x="4161139" y="1403731"/>
                </a:cubicBezTo>
                <a:cubicBezTo>
                  <a:pt x="4164764" y="1599352"/>
                  <a:pt x="4116752" y="1767062"/>
                  <a:pt x="4161139" y="1909074"/>
                </a:cubicBezTo>
                <a:cubicBezTo>
                  <a:pt x="4205526" y="2051086"/>
                  <a:pt x="4136101" y="2261105"/>
                  <a:pt x="4161139" y="2358268"/>
                </a:cubicBezTo>
                <a:cubicBezTo>
                  <a:pt x="4186177" y="2455431"/>
                  <a:pt x="4101491" y="2692234"/>
                  <a:pt x="4161139" y="2863611"/>
                </a:cubicBezTo>
                <a:cubicBezTo>
                  <a:pt x="4220787" y="3034988"/>
                  <a:pt x="4120577" y="3189511"/>
                  <a:pt x="4161139" y="3425103"/>
                </a:cubicBezTo>
                <a:cubicBezTo>
                  <a:pt x="4201701" y="3660695"/>
                  <a:pt x="4159627" y="3776692"/>
                  <a:pt x="4161139" y="4042745"/>
                </a:cubicBezTo>
                <a:cubicBezTo>
                  <a:pt x="4162651" y="4308798"/>
                  <a:pt x="4158480" y="4310941"/>
                  <a:pt x="4161139" y="4548088"/>
                </a:cubicBezTo>
                <a:cubicBezTo>
                  <a:pt x="4163798" y="4785235"/>
                  <a:pt x="4155221" y="5197224"/>
                  <a:pt x="4161139" y="5614923"/>
                </a:cubicBezTo>
                <a:lnTo>
                  <a:pt x="4161139" y="5614923"/>
                </a:lnTo>
                <a:cubicBezTo>
                  <a:pt x="3999685" y="5644436"/>
                  <a:pt x="3771364" y="5593248"/>
                  <a:pt x="3608302" y="5614923"/>
                </a:cubicBezTo>
                <a:cubicBezTo>
                  <a:pt x="3445240" y="5636598"/>
                  <a:pt x="3322261" y="5562786"/>
                  <a:pt x="3138688" y="5614923"/>
                </a:cubicBezTo>
                <a:cubicBezTo>
                  <a:pt x="2955115" y="5667060"/>
                  <a:pt x="2845867" y="5585364"/>
                  <a:pt x="2627462" y="5614923"/>
                </a:cubicBezTo>
                <a:cubicBezTo>
                  <a:pt x="2409057" y="5644482"/>
                  <a:pt x="2279406" y="5587698"/>
                  <a:pt x="1991402" y="5614923"/>
                </a:cubicBezTo>
                <a:cubicBezTo>
                  <a:pt x="1703398" y="5642148"/>
                  <a:pt x="1603715" y="5572373"/>
                  <a:pt x="1480177" y="5614923"/>
                </a:cubicBezTo>
                <a:cubicBezTo>
                  <a:pt x="1356639" y="5657473"/>
                  <a:pt x="1022608" y="5588930"/>
                  <a:pt x="844117" y="5614923"/>
                </a:cubicBezTo>
                <a:cubicBezTo>
                  <a:pt x="665626" y="5640916"/>
                  <a:pt x="284496" y="5549602"/>
                  <a:pt x="0" y="5614923"/>
                </a:cubicBezTo>
                <a:lnTo>
                  <a:pt x="0" y="5614923"/>
                </a:lnTo>
                <a:cubicBezTo>
                  <a:pt x="-23095" y="5382895"/>
                  <a:pt x="29159" y="5291828"/>
                  <a:pt x="0" y="5109580"/>
                </a:cubicBezTo>
                <a:cubicBezTo>
                  <a:pt x="-29159" y="4927332"/>
                  <a:pt x="23428" y="4732750"/>
                  <a:pt x="0" y="4548088"/>
                </a:cubicBezTo>
                <a:cubicBezTo>
                  <a:pt x="-23428" y="4363426"/>
                  <a:pt x="20672" y="4212145"/>
                  <a:pt x="0" y="4042745"/>
                </a:cubicBezTo>
                <a:cubicBezTo>
                  <a:pt x="-20672" y="3873345"/>
                  <a:pt x="20155" y="3735089"/>
                  <a:pt x="0" y="3649700"/>
                </a:cubicBezTo>
                <a:cubicBezTo>
                  <a:pt x="-20155" y="3564311"/>
                  <a:pt x="54078" y="3223028"/>
                  <a:pt x="0" y="2975909"/>
                </a:cubicBezTo>
                <a:cubicBezTo>
                  <a:pt x="-54078" y="2728790"/>
                  <a:pt x="32786" y="2542037"/>
                  <a:pt x="0" y="2414417"/>
                </a:cubicBezTo>
                <a:cubicBezTo>
                  <a:pt x="-32786" y="2286797"/>
                  <a:pt x="67296" y="2098172"/>
                  <a:pt x="0" y="1796775"/>
                </a:cubicBezTo>
                <a:cubicBezTo>
                  <a:pt x="-67296" y="1495378"/>
                  <a:pt x="45936" y="1443971"/>
                  <a:pt x="0" y="1291432"/>
                </a:cubicBezTo>
                <a:cubicBezTo>
                  <a:pt x="-45936" y="1138893"/>
                  <a:pt x="46186" y="1020926"/>
                  <a:pt x="0" y="786089"/>
                </a:cubicBezTo>
                <a:cubicBezTo>
                  <a:pt x="-46186" y="551252"/>
                  <a:pt x="53261" y="321530"/>
                  <a:pt x="0" y="0"/>
                </a:cubicBezTo>
                <a:close/>
              </a:path>
            </a:pathLst>
          </a:custGeom>
          <a:blipFill>
            <a:blip r:embed="rId6"/>
            <a:stretch>
              <a:fillRect l="-86709" t="-8058" r="-72509"/>
            </a:stretch>
          </a:blipFill>
          <a:ln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352829225">
                  <a:prstGeom prst="roundRect">
                    <a:avLst>
                      <a:gd name="adj" fmla="val 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sp>
        <p:nvSpPr>
          <p:cNvPr id="7" name="TextBox 12">
            <a:extLst>
              <a:ext uri="{FF2B5EF4-FFF2-40B4-BE49-F238E27FC236}">
                <a16:creationId xmlns:a16="http://schemas.microsoft.com/office/drawing/2014/main" id="{8837B579-7AC3-C60E-BE07-CDF4D985ACFB}"/>
              </a:ext>
            </a:extLst>
          </p:cNvPr>
          <p:cNvSpPr txBox="1"/>
          <p:nvPr/>
        </p:nvSpPr>
        <p:spPr>
          <a:xfrm>
            <a:off x="9114692" y="1078666"/>
            <a:ext cx="8517959" cy="699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132"/>
              </a:lnSpc>
            </a:pPr>
            <a:r>
              <a:rPr lang="ar-EG" sz="4400" b="1" dirty="0">
                <a:solidFill>
                  <a:srgbClr val="6AAF44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 Bold"/>
                <a:rtl/>
              </a:rPr>
              <a:t>مشـــــــاهـــــــد مــــــــن الزيــــــــارات</a:t>
            </a:r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CDDAB5E1-0DCC-EACB-F5B7-5CC87E3CDA1F}"/>
              </a:ext>
            </a:extLst>
          </p:cNvPr>
          <p:cNvSpPr/>
          <p:nvPr/>
        </p:nvSpPr>
        <p:spPr>
          <a:xfrm>
            <a:off x="17907000" y="847750"/>
            <a:ext cx="394858" cy="1171550"/>
          </a:xfrm>
          <a:prstGeom prst="rect">
            <a:avLst/>
          </a:prstGeom>
          <a:solidFill>
            <a:srgbClr val="6AAF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1" eaLnBrk="1" latinLnBrk="0" hangingPunct="1"/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05E15C-B7FB-DFC3-C9D3-0EF8AD57F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6AFCD5C-9CBB-C563-63EE-F7FFA21F1B8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34924" b="-42852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AEA8268A-6CE3-38B7-23B5-1F2FBD4724CF}"/>
              </a:ext>
            </a:extLst>
          </p:cNvPr>
          <p:cNvGrpSpPr/>
          <p:nvPr/>
        </p:nvGrpSpPr>
        <p:grpSpPr>
          <a:xfrm>
            <a:off x="-4299547" y="5987453"/>
            <a:ext cx="8599093" cy="8599093"/>
            <a:chOff x="0" y="0"/>
            <a:chExt cx="812800" cy="81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17D875A-31EC-DD29-1BD4-88562013EE0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5727A">
                    <a:alpha val="0"/>
                  </a:srgbClr>
                </a:gs>
                <a:gs pos="100000">
                  <a:srgbClr val="15727A">
                    <a:alpha val="19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85C0DB1-BCEF-82A0-6DFE-5FD05C133AE6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72CB8DF8-D151-3202-F1A9-A15258CC5631}"/>
              </a:ext>
            </a:extLst>
          </p:cNvPr>
          <p:cNvSpPr/>
          <p:nvPr/>
        </p:nvSpPr>
        <p:spPr>
          <a:xfrm>
            <a:off x="1028700" y="847750"/>
            <a:ext cx="1425415" cy="1453015"/>
          </a:xfrm>
          <a:custGeom>
            <a:avLst/>
            <a:gdLst/>
            <a:ahLst/>
            <a:cxnLst/>
            <a:rect l="l" t="t" r="r" b="b"/>
            <a:pathLst>
              <a:path w="1425415" h="1453015">
                <a:moveTo>
                  <a:pt x="0" y="0"/>
                </a:moveTo>
                <a:lnTo>
                  <a:pt x="1425415" y="0"/>
                </a:lnTo>
                <a:lnTo>
                  <a:pt x="1425415" y="1453015"/>
                </a:lnTo>
                <a:lnTo>
                  <a:pt x="0" y="14530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7592" t="-34295" r="-117592" b="-50664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E9B95ABA-DAF1-53BA-14E8-DC2B443F8933}"/>
              </a:ext>
            </a:extLst>
          </p:cNvPr>
          <p:cNvSpPr/>
          <p:nvPr/>
        </p:nvSpPr>
        <p:spPr>
          <a:xfrm flipV="1">
            <a:off x="0" y="9446421"/>
            <a:ext cx="16646608" cy="0"/>
          </a:xfrm>
          <a:prstGeom prst="line">
            <a:avLst/>
          </a:prstGeom>
          <a:ln w="25400" cap="flat">
            <a:solidFill>
              <a:srgbClr val="6AAF4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40EC99EC-8D1A-5F43-1DB8-6CCEA91BF0B3}"/>
              </a:ext>
            </a:extLst>
          </p:cNvPr>
          <p:cNvSpPr txBox="1"/>
          <p:nvPr/>
        </p:nvSpPr>
        <p:spPr>
          <a:xfrm>
            <a:off x="16646608" y="9215438"/>
            <a:ext cx="612692" cy="432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79"/>
              </a:lnSpc>
            </a:pPr>
            <a:r>
              <a:rPr lang="en-US" sz="2485" dirty="0">
                <a:solidFill>
                  <a:srgbClr val="6AAF44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</a:rPr>
              <a:t>21</a:t>
            </a:r>
          </a:p>
        </p:txBody>
      </p:sp>
      <p:sp>
        <p:nvSpPr>
          <p:cNvPr id="7" name="TextBox 12">
            <a:extLst>
              <a:ext uri="{FF2B5EF4-FFF2-40B4-BE49-F238E27FC236}">
                <a16:creationId xmlns:a16="http://schemas.microsoft.com/office/drawing/2014/main" id="{31CB1C3C-6A1F-D525-4FBC-A4E4DEF2A1DA}"/>
              </a:ext>
            </a:extLst>
          </p:cNvPr>
          <p:cNvSpPr txBox="1"/>
          <p:nvPr/>
        </p:nvSpPr>
        <p:spPr>
          <a:xfrm>
            <a:off x="9114692" y="1078666"/>
            <a:ext cx="8517959" cy="699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132"/>
              </a:lnSpc>
            </a:pPr>
            <a:r>
              <a:rPr lang="ar-EG" sz="4400" b="1" dirty="0">
                <a:solidFill>
                  <a:srgbClr val="6AAF44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 Bold"/>
                <a:rtl/>
              </a:rPr>
              <a:t>صـــــــــــور مـــــــن الاجتمــــــــــاعـــــــات</a:t>
            </a: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2199AC21-AC0D-5B4C-0564-93D0878A628D}"/>
              </a:ext>
            </a:extLst>
          </p:cNvPr>
          <p:cNvSpPr/>
          <p:nvPr/>
        </p:nvSpPr>
        <p:spPr>
          <a:xfrm>
            <a:off x="17907000" y="847750"/>
            <a:ext cx="394858" cy="1171550"/>
          </a:xfrm>
          <a:prstGeom prst="rect">
            <a:avLst/>
          </a:prstGeom>
          <a:solidFill>
            <a:srgbClr val="6AAF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1" eaLnBrk="1" latinLnBrk="0" hangingPunct="1"/>
            <a:endParaRPr lang="ar-SA"/>
          </a:p>
        </p:txBody>
      </p:sp>
      <p:pic>
        <p:nvPicPr>
          <p:cNvPr id="15" name="صورة 14">
            <a:extLst>
              <a:ext uri="{FF2B5EF4-FFF2-40B4-BE49-F238E27FC236}">
                <a16:creationId xmlns:a16="http://schemas.microsoft.com/office/drawing/2014/main" id="{43AD182A-CCAC-8022-96B7-4740795167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" b="89"/>
          <a:stretch/>
        </p:blipFill>
        <p:spPr>
          <a:xfrm>
            <a:off x="12311877" y="4062132"/>
            <a:ext cx="5616489" cy="4204868"/>
          </a:xfrm>
          <a:custGeom>
            <a:avLst/>
            <a:gdLst>
              <a:gd name="connsiteX0" fmla="*/ 0 w 5616489"/>
              <a:gd name="connsiteY0" fmla="*/ 0 h 4204868"/>
              <a:gd name="connsiteX1" fmla="*/ 393154 w 5616489"/>
              <a:gd name="connsiteY1" fmla="*/ 0 h 4204868"/>
              <a:gd name="connsiteX2" fmla="*/ 1010968 w 5616489"/>
              <a:gd name="connsiteY2" fmla="*/ 0 h 4204868"/>
              <a:gd name="connsiteX3" fmla="*/ 1572617 w 5616489"/>
              <a:gd name="connsiteY3" fmla="*/ 0 h 4204868"/>
              <a:gd name="connsiteX4" fmla="*/ 2021936 w 5616489"/>
              <a:gd name="connsiteY4" fmla="*/ 0 h 4204868"/>
              <a:gd name="connsiteX5" fmla="*/ 2527420 w 5616489"/>
              <a:gd name="connsiteY5" fmla="*/ 0 h 4204868"/>
              <a:gd name="connsiteX6" fmla="*/ 3201399 w 5616489"/>
              <a:gd name="connsiteY6" fmla="*/ 0 h 4204868"/>
              <a:gd name="connsiteX7" fmla="*/ 3875377 w 5616489"/>
              <a:gd name="connsiteY7" fmla="*/ 0 h 4204868"/>
              <a:gd name="connsiteX8" fmla="*/ 4493191 w 5616489"/>
              <a:gd name="connsiteY8" fmla="*/ 0 h 4204868"/>
              <a:gd name="connsiteX9" fmla="*/ 4942510 w 5616489"/>
              <a:gd name="connsiteY9" fmla="*/ 0 h 4204868"/>
              <a:gd name="connsiteX10" fmla="*/ 5616489 w 5616489"/>
              <a:gd name="connsiteY10" fmla="*/ 0 h 4204868"/>
              <a:gd name="connsiteX11" fmla="*/ 5616489 w 5616489"/>
              <a:gd name="connsiteY11" fmla="*/ 483560 h 4204868"/>
              <a:gd name="connsiteX12" fmla="*/ 5616489 w 5616489"/>
              <a:gd name="connsiteY12" fmla="*/ 883022 h 4204868"/>
              <a:gd name="connsiteX13" fmla="*/ 5616489 w 5616489"/>
              <a:gd name="connsiteY13" fmla="*/ 1492728 h 4204868"/>
              <a:gd name="connsiteX14" fmla="*/ 5616489 w 5616489"/>
              <a:gd name="connsiteY14" fmla="*/ 1976288 h 4204868"/>
              <a:gd name="connsiteX15" fmla="*/ 5616489 w 5616489"/>
              <a:gd name="connsiteY15" fmla="*/ 2459848 h 4204868"/>
              <a:gd name="connsiteX16" fmla="*/ 5616489 w 5616489"/>
              <a:gd name="connsiteY16" fmla="*/ 3069554 h 4204868"/>
              <a:gd name="connsiteX17" fmla="*/ 5616489 w 5616489"/>
              <a:gd name="connsiteY17" fmla="*/ 3595162 h 4204868"/>
              <a:gd name="connsiteX18" fmla="*/ 5616489 w 5616489"/>
              <a:gd name="connsiteY18" fmla="*/ 4204868 h 4204868"/>
              <a:gd name="connsiteX19" fmla="*/ 5054840 w 5616489"/>
              <a:gd name="connsiteY19" fmla="*/ 4204868 h 4204868"/>
              <a:gd name="connsiteX20" fmla="*/ 4661686 w 5616489"/>
              <a:gd name="connsiteY20" fmla="*/ 4204868 h 4204868"/>
              <a:gd name="connsiteX21" fmla="*/ 4156202 w 5616489"/>
              <a:gd name="connsiteY21" fmla="*/ 4204868 h 4204868"/>
              <a:gd name="connsiteX22" fmla="*/ 3706883 w 5616489"/>
              <a:gd name="connsiteY22" fmla="*/ 4204868 h 4204868"/>
              <a:gd name="connsiteX23" fmla="*/ 3145234 w 5616489"/>
              <a:gd name="connsiteY23" fmla="*/ 4204868 h 4204868"/>
              <a:gd name="connsiteX24" fmla="*/ 2752080 w 5616489"/>
              <a:gd name="connsiteY24" fmla="*/ 4204868 h 4204868"/>
              <a:gd name="connsiteX25" fmla="*/ 2078101 w 5616489"/>
              <a:gd name="connsiteY25" fmla="*/ 4204868 h 4204868"/>
              <a:gd name="connsiteX26" fmla="*/ 1516452 w 5616489"/>
              <a:gd name="connsiteY26" fmla="*/ 4204868 h 4204868"/>
              <a:gd name="connsiteX27" fmla="*/ 1123298 w 5616489"/>
              <a:gd name="connsiteY27" fmla="*/ 4204868 h 4204868"/>
              <a:gd name="connsiteX28" fmla="*/ 673979 w 5616489"/>
              <a:gd name="connsiteY28" fmla="*/ 4204868 h 4204868"/>
              <a:gd name="connsiteX29" fmla="*/ 0 w 5616489"/>
              <a:gd name="connsiteY29" fmla="*/ 4204868 h 4204868"/>
              <a:gd name="connsiteX30" fmla="*/ 0 w 5616489"/>
              <a:gd name="connsiteY30" fmla="*/ 3595162 h 4204868"/>
              <a:gd name="connsiteX31" fmla="*/ 0 w 5616489"/>
              <a:gd name="connsiteY31" fmla="*/ 3027505 h 4204868"/>
              <a:gd name="connsiteX32" fmla="*/ 0 w 5616489"/>
              <a:gd name="connsiteY32" fmla="*/ 2628043 h 4204868"/>
              <a:gd name="connsiteX33" fmla="*/ 0 w 5616489"/>
              <a:gd name="connsiteY33" fmla="*/ 2018337 h 4204868"/>
              <a:gd name="connsiteX34" fmla="*/ 0 w 5616489"/>
              <a:gd name="connsiteY34" fmla="*/ 1618874 h 4204868"/>
              <a:gd name="connsiteX35" fmla="*/ 0 w 5616489"/>
              <a:gd name="connsiteY35" fmla="*/ 1093266 h 4204868"/>
              <a:gd name="connsiteX36" fmla="*/ 0 w 5616489"/>
              <a:gd name="connsiteY36" fmla="*/ 651755 h 4204868"/>
              <a:gd name="connsiteX37" fmla="*/ 0 w 5616489"/>
              <a:gd name="connsiteY37" fmla="*/ 0 h 4204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616489" h="4204868" fill="none" extrusionOk="0">
                <a:moveTo>
                  <a:pt x="0" y="0"/>
                </a:moveTo>
                <a:cubicBezTo>
                  <a:pt x="146612" y="-27468"/>
                  <a:pt x="311149" y="3886"/>
                  <a:pt x="393154" y="0"/>
                </a:cubicBezTo>
                <a:cubicBezTo>
                  <a:pt x="475159" y="-3886"/>
                  <a:pt x="719702" y="23527"/>
                  <a:pt x="1010968" y="0"/>
                </a:cubicBezTo>
                <a:cubicBezTo>
                  <a:pt x="1302234" y="-23527"/>
                  <a:pt x="1446721" y="13839"/>
                  <a:pt x="1572617" y="0"/>
                </a:cubicBezTo>
                <a:cubicBezTo>
                  <a:pt x="1698513" y="-13839"/>
                  <a:pt x="1927267" y="39419"/>
                  <a:pt x="2021936" y="0"/>
                </a:cubicBezTo>
                <a:cubicBezTo>
                  <a:pt x="2116605" y="-39419"/>
                  <a:pt x="2311883" y="22467"/>
                  <a:pt x="2527420" y="0"/>
                </a:cubicBezTo>
                <a:cubicBezTo>
                  <a:pt x="2742957" y="-22467"/>
                  <a:pt x="2865682" y="71438"/>
                  <a:pt x="3201399" y="0"/>
                </a:cubicBezTo>
                <a:cubicBezTo>
                  <a:pt x="3537116" y="-71438"/>
                  <a:pt x="3605082" y="73449"/>
                  <a:pt x="3875377" y="0"/>
                </a:cubicBezTo>
                <a:cubicBezTo>
                  <a:pt x="4145672" y="-73449"/>
                  <a:pt x="4365818" y="69611"/>
                  <a:pt x="4493191" y="0"/>
                </a:cubicBezTo>
                <a:cubicBezTo>
                  <a:pt x="4620564" y="-69611"/>
                  <a:pt x="4800659" y="41249"/>
                  <a:pt x="4942510" y="0"/>
                </a:cubicBezTo>
                <a:cubicBezTo>
                  <a:pt x="5084361" y="-41249"/>
                  <a:pt x="5468188" y="47257"/>
                  <a:pt x="5616489" y="0"/>
                </a:cubicBezTo>
                <a:cubicBezTo>
                  <a:pt x="5667896" y="126791"/>
                  <a:pt x="5614374" y="359940"/>
                  <a:pt x="5616489" y="483560"/>
                </a:cubicBezTo>
                <a:cubicBezTo>
                  <a:pt x="5618604" y="607180"/>
                  <a:pt x="5600712" y="774456"/>
                  <a:pt x="5616489" y="883022"/>
                </a:cubicBezTo>
                <a:cubicBezTo>
                  <a:pt x="5632266" y="991588"/>
                  <a:pt x="5551573" y="1365770"/>
                  <a:pt x="5616489" y="1492728"/>
                </a:cubicBezTo>
                <a:cubicBezTo>
                  <a:pt x="5681405" y="1619686"/>
                  <a:pt x="5574734" y="1835086"/>
                  <a:pt x="5616489" y="1976288"/>
                </a:cubicBezTo>
                <a:cubicBezTo>
                  <a:pt x="5658244" y="2117490"/>
                  <a:pt x="5586845" y="2337295"/>
                  <a:pt x="5616489" y="2459848"/>
                </a:cubicBezTo>
                <a:cubicBezTo>
                  <a:pt x="5646133" y="2582401"/>
                  <a:pt x="5596329" y="2940999"/>
                  <a:pt x="5616489" y="3069554"/>
                </a:cubicBezTo>
                <a:cubicBezTo>
                  <a:pt x="5636649" y="3198109"/>
                  <a:pt x="5557363" y="3434753"/>
                  <a:pt x="5616489" y="3595162"/>
                </a:cubicBezTo>
                <a:cubicBezTo>
                  <a:pt x="5675615" y="3755571"/>
                  <a:pt x="5588659" y="3921951"/>
                  <a:pt x="5616489" y="4204868"/>
                </a:cubicBezTo>
                <a:cubicBezTo>
                  <a:pt x="5499159" y="4239850"/>
                  <a:pt x="5226229" y="4195827"/>
                  <a:pt x="5054840" y="4204868"/>
                </a:cubicBezTo>
                <a:cubicBezTo>
                  <a:pt x="4883451" y="4213909"/>
                  <a:pt x="4824403" y="4165742"/>
                  <a:pt x="4661686" y="4204868"/>
                </a:cubicBezTo>
                <a:cubicBezTo>
                  <a:pt x="4498969" y="4243994"/>
                  <a:pt x="4362182" y="4197705"/>
                  <a:pt x="4156202" y="4204868"/>
                </a:cubicBezTo>
                <a:cubicBezTo>
                  <a:pt x="3950222" y="4212031"/>
                  <a:pt x="3798244" y="4204656"/>
                  <a:pt x="3706883" y="4204868"/>
                </a:cubicBezTo>
                <a:cubicBezTo>
                  <a:pt x="3615522" y="4205080"/>
                  <a:pt x="3355910" y="4200118"/>
                  <a:pt x="3145234" y="4204868"/>
                </a:cubicBezTo>
                <a:cubicBezTo>
                  <a:pt x="2934558" y="4209618"/>
                  <a:pt x="2858546" y="4190427"/>
                  <a:pt x="2752080" y="4204868"/>
                </a:cubicBezTo>
                <a:cubicBezTo>
                  <a:pt x="2645614" y="4219309"/>
                  <a:pt x="2220092" y="4144208"/>
                  <a:pt x="2078101" y="4204868"/>
                </a:cubicBezTo>
                <a:cubicBezTo>
                  <a:pt x="1936110" y="4265528"/>
                  <a:pt x="1771604" y="4146920"/>
                  <a:pt x="1516452" y="4204868"/>
                </a:cubicBezTo>
                <a:cubicBezTo>
                  <a:pt x="1261300" y="4262816"/>
                  <a:pt x="1214592" y="4171456"/>
                  <a:pt x="1123298" y="4204868"/>
                </a:cubicBezTo>
                <a:cubicBezTo>
                  <a:pt x="1032004" y="4238280"/>
                  <a:pt x="794889" y="4175639"/>
                  <a:pt x="673979" y="4204868"/>
                </a:cubicBezTo>
                <a:cubicBezTo>
                  <a:pt x="553069" y="4234097"/>
                  <a:pt x="172563" y="4144061"/>
                  <a:pt x="0" y="4204868"/>
                </a:cubicBezTo>
                <a:cubicBezTo>
                  <a:pt x="-50454" y="4041656"/>
                  <a:pt x="59090" y="3778631"/>
                  <a:pt x="0" y="3595162"/>
                </a:cubicBezTo>
                <a:cubicBezTo>
                  <a:pt x="-59090" y="3411693"/>
                  <a:pt x="46850" y="3245552"/>
                  <a:pt x="0" y="3027505"/>
                </a:cubicBezTo>
                <a:cubicBezTo>
                  <a:pt x="-46850" y="2809458"/>
                  <a:pt x="45769" y="2797139"/>
                  <a:pt x="0" y="2628043"/>
                </a:cubicBezTo>
                <a:cubicBezTo>
                  <a:pt x="-45769" y="2458947"/>
                  <a:pt x="54950" y="2161872"/>
                  <a:pt x="0" y="2018337"/>
                </a:cubicBezTo>
                <a:cubicBezTo>
                  <a:pt x="-54950" y="1874802"/>
                  <a:pt x="46074" y="1704520"/>
                  <a:pt x="0" y="1618874"/>
                </a:cubicBezTo>
                <a:cubicBezTo>
                  <a:pt x="-46074" y="1533228"/>
                  <a:pt x="32199" y="1202804"/>
                  <a:pt x="0" y="1093266"/>
                </a:cubicBezTo>
                <a:cubicBezTo>
                  <a:pt x="-32199" y="983728"/>
                  <a:pt x="44541" y="783744"/>
                  <a:pt x="0" y="651755"/>
                </a:cubicBezTo>
                <a:cubicBezTo>
                  <a:pt x="-44541" y="519766"/>
                  <a:pt x="51984" y="272819"/>
                  <a:pt x="0" y="0"/>
                </a:cubicBezTo>
                <a:close/>
              </a:path>
              <a:path w="5616489" h="4204868" stroke="0" extrusionOk="0">
                <a:moveTo>
                  <a:pt x="0" y="0"/>
                </a:moveTo>
                <a:cubicBezTo>
                  <a:pt x="157396" y="-22101"/>
                  <a:pt x="251102" y="43314"/>
                  <a:pt x="449319" y="0"/>
                </a:cubicBezTo>
                <a:cubicBezTo>
                  <a:pt x="647536" y="-43314"/>
                  <a:pt x="937814" y="26838"/>
                  <a:pt x="1123298" y="0"/>
                </a:cubicBezTo>
                <a:cubicBezTo>
                  <a:pt x="1308782" y="-26838"/>
                  <a:pt x="1523587" y="30812"/>
                  <a:pt x="1797276" y="0"/>
                </a:cubicBezTo>
                <a:cubicBezTo>
                  <a:pt x="2070965" y="-30812"/>
                  <a:pt x="2151306" y="31578"/>
                  <a:pt x="2358925" y="0"/>
                </a:cubicBezTo>
                <a:cubicBezTo>
                  <a:pt x="2566544" y="-31578"/>
                  <a:pt x="2811282" y="43912"/>
                  <a:pt x="2976739" y="0"/>
                </a:cubicBezTo>
                <a:cubicBezTo>
                  <a:pt x="3142196" y="-43912"/>
                  <a:pt x="3291036" y="1849"/>
                  <a:pt x="3426058" y="0"/>
                </a:cubicBezTo>
                <a:cubicBezTo>
                  <a:pt x="3561080" y="-1849"/>
                  <a:pt x="3732006" y="16529"/>
                  <a:pt x="3987707" y="0"/>
                </a:cubicBezTo>
                <a:cubicBezTo>
                  <a:pt x="4243408" y="-16529"/>
                  <a:pt x="4272275" y="25791"/>
                  <a:pt x="4380861" y="0"/>
                </a:cubicBezTo>
                <a:cubicBezTo>
                  <a:pt x="4489447" y="-25791"/>
                  <a:pt x="4670639" y="40932"/>
                  <a:pt x="4830181" y="0"/>
                </a:cubicBezTo>
                <a:cubicBezTo>
                  <a:pt x="4989723" y="-40932"/>
                  <a:pt x="5434920" y="21564"/>
                  <a:pt x="5616489" y="0"/>
                </a:cubicBezTo>
                <a:cubicBezTo>
                  <a:pt x="5669034" y="172541"/>
                  <a:pt x="5585260" y="476693"/>
                  <a:pt x="5616489" y="609706"/>
                </a:cubicBezTo>
                <a:cubicBezTo>
                  <a:pt x="5647718" y="742719"/>
                  <a:pt x="5604616" y="1019487"/>
                  <a:pt x="5616489" y="1219412"/>
                </a:cubicBezTo>
                <a:cubicBezTo>
                  <a:pt x="5628362" y="1419337"/>
                  <a:pt x="5609127" y="1465851"/>
                  <a:pt x="5616489" y="1660923"/>
                </a:cubicBezTo>
                <a:cubicBezTo>
                  <a:pt x="5623851" y="1855995"/>
                  <a:pt x="5613819" y="1889880"/>
                  <a:pt x="5616489" y="2102434"/>
                </a:cubicBezTo>
                <a:cubicBezTo>
                  <a:pt x="5619159" y="2314988"/>
                  <a:pt x="5568129" y="2553282"/>
                  <a:pt x="5616489" y="2670091"/>
                </a:cubicBezTo>
                <a:cubicBezTo>
                  <a:pt x="5664849" y="2786900"/>
                  <a:pt x="5583854" y="3009666"/>
                  <a:pt x="5616489" y="3111602"/>
                </a:cubicBezTo>
                <a:cubicBezTo>
                  <a:pt x="5649124" y="3213538"/>
                  <a:pt x="5572661" y="3498970"/>
                  <a:pt x="5616489" y="3679260"/>
                </a:cubicBezTo>
                <a:cubicBezTo>
                  <a:pt x="5660317" y="3859550"/>
                  <a:pt x="5596896" y="4057811"/>
                  <a:pt x="5616489" y="4204868"/>
                </a:cubicBezTo>
                <a:cubicBezTo>
                  <a:pt x="5497180" y="4205483"/>
                  <a:pt x="5327124" y="4200033"/>
                  <a:pt x="5167170" y="4204868"/>
                </a:cubicBezTo>
                <a:cubicBezTo>
                  <a:pt x="5007216" y="4209703"/>
                  <a:pt x="4661410" y="4145456"/>
                  <a:pt x="4493191" y="4204868"/>
                </a:cubicBezTo>
                <a:cubicBezTo>
                  <a:pt x="4324972" y="4264280"/>
                  <a:pt x="4001342" y="4144278"/>
                  <a:pt x="3875377" y="4204868"/>
                </a:cubicBezTo>
                <a:cubicBezTo>
                  <a:pt x="3749412" y="4265458"/>
                  <a:pt x="3488087" y="4142164"/>
                  <a:pt x="3257564" y="4204868"/>
                </a:cubicBezTo>
                <a:cubicBezTo>
                  <a:pt x="3027041" y="4267572"/>
                  <a:pt x="2902741" y="4180463"/>
                  <a:pt x="2752080" y="4204868"/>
                </a:cubicBezTo>
                <a:cubicBezTo>
                  <a:pt x="2601419" y="4229273"/>
                  <a:pt x="2521841" y="4192276"/>
                  <a:pt x="2302760" y="4204868"/>
                </a:cubicBezTo>
                <a:cubicBezTo>
                  <a:pt x="2083679" y="4217460"/>
                  <a:pt x="2057964" y="4157755"/>
                  <a:pt x="1853441" y="4204868"/>
                </a:cubicBezTo>
                <a:cubicBezTo>
                  <a:pt x="1648918" y="4251981"/>
                  <a:pt x="1347509" y="4170228"/>
                  <a:pt x="1179463" y="4204868"/>
                </a:cubicBezTo>
                <a:cubicBezTo>
                  <a:pt x="1011417" y="4239508"/>
                  <a:pt x="716121" y="4146234"/>
                  <a:pt x="561649" y="4204868"/>
                </a:cubicBezTo>
                <a:cubicBezTo>
                  <a:pt x="407177" y="4263502"/>
                  <a:pt x="188416" y="4150617"/>
                  <a:pt x="0" y="4204868"/>
                </a:cubicBezTo>
                <a:cubicBezTo>
                  <a:pt x="-25792" y="4086701"/>
                  <a:pt x="20386" y="3824935"/>
                  <a:pt x="0" y="3637211"/>
                </a:cubicBezTo>
                <a:cubicBezTo>
                  <a:pt x="-20386" y="3449487"/>
                  <a:pt x="27837" y="3429439"/>
                  <a:pt x="0" y="3237748"/>
                </a:cubicBezTo>
                <a:cubicBezTo>
                  <a:pt x="-27837" y="3046057"/>
                  <a:pt x="26628" y="2871991"/>
                  <a:pt x="0" y="2754189"/>
                </a:cubicBezTo>
                <a:cubicBezTo>
                  <a:pt x="-26628" y="2636387"/>
                  <a:pt x="22911" y="2464538"/>
                  <a:pt x="0" y="2354726"/>
                </a:cubicBezTo>
                <a:cubicBezTo>
                  <a:pt x="-22911" y="2244914"/>
                  <a:pt x="50633" y="2003685"/>
                  <a:pt x="0" y="1787069"/>
                </a:cubicBezTo>
                <a:cubicBezTo>
                  <a:pt x="-50633" y="1570453"/>
                  <a:pt x="34497" y="1421554"/>
                  <a:pt x="0" y="1219412"/>
                </a:cubicBezTo>
                <a:cubicBezTo>
                  <a:pt x="-34497" y="1017270"/>
                  <a:pt x="18661" y="803648"/>
                  <a:pt x="0" y="651755"/>
                </a:cubicBezTo>
                <a:cubicBezTo>
                  <a:pt x="-18661" y="499862"/>
                  <a:pt x="23958" y="150601"/>
                  <a:pt x="0" y="0"/>
                </a:cubicBezTo>
                <a:close/>
              </a:path>
            </a:pathLst>
          </a:custGeom>
          <a:ln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8955577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8AA81A91-0331-B866-0D15-DB5C698AD9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5755" y="4054633"/>
            <a:ext cx="5616489" cy="4212366"/>
          </a:xfrm>
          <a:custGeom>
            <a:avLst/>
            <a:gdLst>
              <a:gd name="connsiteX0" fmla="*/ 0 w 5616489"/>
              <a:gd name="connsiteY0" fmla="*/ 0 h 4212366"/>
              <a:gd name="connsiteX1" fmla="*/ 449319 w 5616489"/>
              <a:gd name="connsiteY1" fmla="*/ 0 h 4212366"/>
              <a:gd name="connsiteX2" fmla="*/ 1010968 w 5616489"/>
              <a:gd name="connsiteY2" fmla="*/ 0 h 4212366"/>
              <a:gd name="connsiteX3" fmla="*/ 1628782 w 5616489"/>
              <a:gd name="connsiteY3" fmla="*/ 0 h 4212366"/>
              <a:gd name="connsiteX4" fmla="*/ 2021936 w 5616489"/>
              <a:gd name="connsiteY4" fmla="*/ 0 h 4212366"/>
              <a:gd name="connsiteX5" fmla="*/ 2415090 w 5616489"/>
              <a:gd name="connsiteY5" fmla="*/ 0 h 4212366"/>
              <a:gd name="connsiteX6" fmla="*/ 3089069 w 5616489"/>
              <a:gd name="connsiteY6" fmla="*/ 0 h 4212366"/>
              <a:gd name="connsiteX7" fmla="*/ 3650718 w 5616489"/>
              <a:gd name="connsiteY7" fmla="*/ 0 h 4212366"/>
              <a:gd name="connsiteX8" fmla="*/ 4043872 w 5616489"/>
              <a:gd name="connsiteY8" fmla="*/ 0 h 4212366"/>
              <a:gd name="connsiteX9" fmla="*/ 4605521 w 5616489"/>
              <a:gd name="connsiteY9" fmla="*/ 0 h 4212366"/>
              <a:gd name="connsiteX10" fmla="*/ 5616489 w 5616489"/>
              <a:gd name="connsiteY10" fmla="*/ 0 h 4212366"/>
              <a:gd name="connsiteX11" fmla="*/ 5616489 w 5616489"/>
              <a:gd name="connsiteY11" fmla="*/ 484422 h 4212366"/>
              <a:gd name="connsiteX12" fmla="*/ 5616489 w 5616489"/>
              <a:gd name="connsiteY12" fmla="*/ 1010968 h 4212366"/>
              <a:gd name="connsiteX13" fmla="*/ 5616489 w 5616489"/>
              <a:gd name="connsiteY13" fmla="*/ 1411143 h 4212366"/>
              <a:gd name="connsiteX14" fmla="*/ 5616489 w 5616489"/>
              <a:gd name="connsiteY14" fmla="*/ 2021936 h 4212366"/>
              <a:gd name="connsiteX15" fmla="*/ 5616489 w 5616489"/>
              <a:gd name="connsiteY15" fmla="*/ 2548481 h 4212366"/>
              <a:gd name="connsiteX16" fmla="*/ 5616489 w 5616489"/>
              <a:gd name="connsiteY16" fmla="*/ 3159275 h 4212366"/>
              <a:gd name="connsiteX17" fmla="*/ 5616489 w 5616489"/>
              <a:gd name="connsiteY17" fmla="*/ 3643697 h 4212366"/>
              <a:gd name="connsiteX18" fmla="*/ 5616489 w 5616489"/>
              <a:gd name="connsiteY18" fmla="*/ 4212366 h 4212366"/>
              <a:gd name="connsiteX19" fmla="*/ 5054840 w 5616489"/>
              <a:gd name="connsiteY19" fmla="*/ 4212366 h 4212366"/>
              <a:gd name="connsiteX20" fmla="*/ 4493191 w 5616489"/>
              <a:gd name="connsiteY20" fmla="*/ 4212366 h 4212366"/>
              <a:gd name="connsiteX21" fmla="*/ 4100037 w 5616489"/>
              <a:gd name="connsiteY21" fmla="*/ 4212366 h 4212366"/>
              <a:gd name="connsiteX22" fmla="*/ 3538388 w 5616489"/>
              <a:gd name="connsiteY22" fmla="*/ 4212366 h 4212366"/>
              <a:gd name="connsiteX23" fmla="*/ 3032904 w 5616489"/>
              <a:gd name="connsiteY23" fmla="*/ 4212366 h 4212366"/>
              <a:gd name="connsiteX24" fmla="*/ 2527420 w 5616489"/>
              <a:gd name="connsiteY24" fmla="*/ 4212366 h 4212366"/>
              <a:gd name="connsiteX25" fmla="*/ 2021936 w 5616489"/>
              <a:gd name="connsiteY25" fmla="*/ 4212366 h 4212366"/>
              <a:gd name="connsiteX26" fmla="*/ 1516452 w 5616489"/>
              <a:gd name="connsiteY26" fmla="*/ 4212366 h 4212366"/>
              <a:gd name="connsiteX27" fmla="*/ 898638 w 5616489"/>
              <a:gd name="connsiteY27" fmla="*/ 4212366 h 4212366"/>
              <a:gd name="connsiteX28" fmla="*/ 0 w 5616489"/>
              <a:gd name="connsiteY28" fmla="*/ 4212366 h 4212366"/>
              <a:gd name="connsiteX29" fmla="*/ 0 w 5616489"/>
              <a:gd name="connsiteY29" fmla="*/ 3812191 h 4212366"/>
              <a:gd name="connsiteX30" fmla="*/ 0 w 5616489"/>
              <a:gd name="connsiteY30" fmla="*/ 3327769 h 4212366"/>
              <a:gd name="connsiteX31" fmla="*/ 0 w 5616489"/>
              <a:gd name="connsiteY31" fmla="*/ 2759100 h 4212366"/>
              <a:gd name="connsiteX32" fmla="*/ 0 w 5616489"/>
              <a:gd name="connsiteY32" fmla="*/ 2148307 h 4212366"/>
              <a:gd name="connsiteX33" fmla="*/ 0 w 5616489"/>
              <a:gd name="connsiteY33" fmla="*/ 1748132 h 4212366"/>
              <a:gd name="connsiteX34" fmla="*/ 0 w 5616489"/>
              <a:gd name="connsiteY34" fmla="*/ 1347957 h 4212366"/>
              <a:gd name="connsiteX35" fmla="*/ 0 w 5616489"/>
              <a:gd name="connsiteY35" fmla="*/ 737164 h 4212366"/>
              <a:gd name="connsiteX36" fmla="*/ 0 w 5616489"/>
              <a:gd name="connsiteY36" fmla="*/ 0 h 421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616489" h="4212366" fill="none" extrusionOk="0">
                <a:moveTo>
                  <a:pt x="0" y="0"/>
                </a:moveTo>
                <a:cubicBezTo>
                  <a:pt x="184838" y="-21121"/>
                  <a:pt x="258576" y="26115"/>
                  <a:pt x="449319" y="0"/>
                </a:cubicBezTo>
                <a:cubicBezTo>
                  <a:pt x="640062" y="-26115"/>
                  <a:pt x="853197" y="58049"/>
                  <a:pt x="1010968" y="0"/>
                </a:cubicBezTo>
                <a:cubicBezTo>
                  <a:pt x="1168739" y="-58049"/>
                  <a:pt x="1449371" y="190"/>
                  <a:pt x="1628782" y="0"/>
                </a:cubicBezTo>
                <a:cubicBezTo>
                  <a:pt x="1808193" y="-190"/>
                  <a:pt x="1873639" y="39140"/>
                  <a:pt x="2021936" y="0"/>
                </a:cubicBezTo>
                <a:cubicBezTo>
                  <a:pt x="2170233" y="-39140"/>
                  <a:pt x="2246742" y="47030"/>
                  <a:pt x="2415090" y="0"/>
                </a:cubicBezTo>
                <a:cubicBezTo>
                  <a:pt x="2583438" y="-47030"/>
                  <a:pt x="2883435" y="36406"/>
                  <a:pt x="3089069" y="0"/>
                </a:cubicBezTo>
                <a:cubicBezTo>
                  <a:pt x="3294703" y="-36406"/>
                  <a:pt x="3494646" y="57584"/>
                  <a:pt x="3650718" y="0"/>
                </a:cubicBezTo>
                <a:cubicBezTo>
                  <a:pt x="3806790" y="-57584"/>
                  <a:pt x="3882152" y="25472"/>
                  <a:pt x="4043872" y="0"/>
                </a:cubicBezTo>
                <a:cubicBezTo>
                  <a:pt x="4205592" y="-25472"/>
                  <a:pt x="4403401" y="30867"/>
                  <a:pt x="4605521" y="0"/>
                </a:cubicBezTo>
                <a:cubicBezTo>
                  <a:pt x="4807641" y="-30867"/>
                  <a:pt x="5163139" y="82950"/>
                  <a:pt x="5616489" y="0"/>
                </a:cubicBezTo>
                <a:cubicBezTo>
                  <a:pt x="5618906" y="119974"/>
                  <a:pt x="5612542" y="308829"/>
                  <a:pt x="5616489" y="484422"/>
                </a:cubicBezTo>
                <a:cubicBezTo>
                  <a:pt x="5620436" y="660015"/>
                  <a:pt x="5590161" y="858310"/>
                  <a:pt x="5616489" y="1010968"/>
                </a:cubicBezTo>
                <a:cubicBezTo>
                  <a:pt x="5642817" y="1163626"/>
                  <a:pt x="5591629" y="1225014"/>
                  <a:pt x="5616489" y="1411143"/>
                </a:cubicBezTo>
                <a:cubicBezTo>
                  <a:pt x="5641349" y="1597272"/>
                  <a:pt x="5558626" y="1832075"/>
                  <a:pt x="5616489" y="2021936"/>
                </a:cubicBezTo>
                <a:cubicBezTo>
                  <a:pt x="5674352" y="2211797"/>
                  <a:pt x="5584071" y="2404879"/>
                  <a:pt x="5616489" y="2548481"/>
                </a:cubicBezTo>
                <a:cubicBezTo>
                  <a:pt x="5648907" y="2692084"/>
                  <a:pt x="5560371" y="2883048"/>
                  <a:pt x="5616489" y="3159275"/>
                </a:cubicBezTo>
                <a:cubicBezTo>
                  <a:pt x="5672607" y="3435502"/>
                  <a:pt x="5612282" y="3466310"/>
                  <a:pt x="5616489" y="3643697"/>
                </a:cubicBezTo>
                <a:cubicBezTo>
                  <a:pt x="5620696" y="3821084"/>
                  <a:pt x="5554625" y="3949303"/>
                  <a:pt x="5616489" y="4212366"/>
                </a:cubicBezTo>
                <a:cubicBezTo>
                  <a:pt x="5359771" y="4259152"/>
                  <a:pt x="5256822" y="4177659"/>
                  <a:pt x="5054840" y="4212366"/>
                </a:cubicBezTo>
                <a:cubicBezTo>
                  <a:pt x="4852858" y="4247073"/>
                  <a:pt x="4631557" y="4150395"/>
                  <a:pt x="4493191" y="4212366"/>
                </a:cubicBezTo>
                <a:cubicBezTo>
                  <a:pt x="4354825" y="4274337"/>
                  <a:pt x="4269810" y="4174583"/>
                  <a:pt x="4100037" y="4212366"/>
                </a:cubicBezTo>
                <a:cubicBezTo>
                  <a:pt x="3930264" y="4250149"/>
                  <a:pt x="3801919" y="4210148"/>
                  <a:pt x="3538388" y="4212366"/>
                </a:cubicBezTo>
                <a:cubicBezTo>
                  <a:pt x="3274857" y="4214584"/>
                  <a:pt x="3206086" y="4199719"/>
                  <a:pt x="3032904" y="4212366"/>
                </a:cubicBezTo>
                <a:cubicBezTo>
                  <a:pt x="2859722" y="4225013"/>
                  <a:pt x="2750343" y="4171681"/>
                  <a:pt x="2527420" y="4212366"/>
                </a:cubicBezTo>
                <a:cubicBezTo>
                  <a:pt x="2304497" y="4253051"/>
                  <a:pt x="2251646" y="4211845"/>
                  <a:pt x="2021936" y="4212366"/>
                </a:cubicBezTo>
                <a:cubicBezTo>
                  <a:pt x="1792226" y="4212887"/>
                  <a:pt x="1731265" y="4174596"/>
                  <a:pt x="1516452" y="4212366"/>
                </a:cubicBezTo>
                <a:cubicBezTo>
                  <a:pt x="1301639" y="4250136"/>
                  <a:pt x="1207225" y="4168768"/>
                  <a:pt x="898638" y="4212366"/>
                </a:cubicBezTo>
                <a:cubicBezTo>
                  <a:pt x="590051" y="4255964"/>
                  <a:pt x="337080" y="4140730"/>
                  <a:pt x="0" y="4212366"/>
                </a:cubicBezTo>
                <a:cubicBezTo>
                  <a:pt x="-47259" y="4100193"/>
                  <a:pt x="6097" y="3987991"/>
                  <a:pt x="0" y="3812191"/>
                </a:cubicBezTo>
                <a:cubicBezTo>
                  <a:pt x="-6097" y="3636392"/>
                  <a:pt x="15194" y="3466834"/>
                  <a:pt x="0" y="3327769"/>
                </a:cubicBezTo>
                <a:cubicBezTo>
                  <a:pt x="-15194" y="3188704"/>
                  <a:pt x="64313" y="2902643"/>
                  <a:pt x="0" y="2759100"/>
                </a:cubicBezTo>
                <a:cubicBezTo>
                  <a:pt x="-64313" y="2615557"/>
                  <a:pt x="28658" y="2371039"/>
                  <a:pt x="0" y="2148307"/>
                </a:cubicBezTo>
                <a:cubicBezTo>
                  <a:pt x="-28658" y="1925575"/>
                  <a:pt x="13337" y="1840781"/>
                  <a:pt x="0" y="1748132"/>
                </a:cubicBezTo>
                <a:cubicBezTo>
                  <a:pt x="-13337" y="1655484"/>
                  <a:pt x="8341" y="1442799"/>
                  <a:pt x="0" y="1347957"/>
                </a:cubicBezTo>
                <a:cubicBezTo>
                  <a:pt x="-8341" y="1253116"/>
                  <a:pt x="35474" y="1035642"/>
                  <a:pt x="0" y="737164"/>
                </a:cubicBezTo>
                <a:cubicBezTo>
                  <a:pt x="-35474" y="438686"/>
                  <a:pt x="36982" y="298536"/>
                  <a:pt x="0" y="0"/>
                </a:cubicBezTo>
                <a:close/>
              </a:path>
              <a:path w="5616489" h="4212366" stroke="0" extrusionOk="0">
                <a:moveTo>
                  <a:pt x="0" y="0"/>
                </a:moveTo>
                <a:cubicBezTo>
                  <a:pt x="104808" y="-35461"/>
                  <a:pt x="382154" y="41020"/>
                  <a:pt x="505484" y="0"/>
                </a:cubicBezTo>
                <a:cubicBezTo>
                  <a:pt x="628814" y="-41020"/>
                  <a:pt x="714490" y="12216"/>
                  <a:pt x="898638" y="0"/>
                </a:cubicBezTo>
                <a:cubicBezTo>
                  <a:pt x="1082786" y="-12216"/>
                  <a:pt x="1337149" y="47321"/>
                  <a:pt x="1572617" y="0"/>
                </a:cubicBezTo>
                <a:cubicBezTo>
                  <a:pt x="1808085" y="-47321"/>
                  <a:pt x="1873785" y="13991"/>
                  <a:pt x="2078101" y="0"/>
                </a:cubicBezTo>
                <a:cubicBezTo>
                  <a:pt x="2282417" y="-13991"/>
                  <a:pt x="2371206" y="4820"/>
                  <a:pt x="2583585" y="0"/>
                </a:cubicBezTo>
                <a:cubicBezTo>
                  <a:pt x="2795964" y="-4820"/>
                  <a:pt x="3024645" y="33047"/>
                  <a:pt x="3257564" y="0"/>
                </a:cubicBezTo>
                <a:cubicBezTo>
                  <a:pt x="3490483" y="-33047"/>
                  <a:pt x="3606288" y="31652"/>
                  <a:pt x="3706883" y="0"/>
                </a:cubicBezTo>
                <a:cubicBezTo>
                  <a:pt x="3807478" y="-31652"/>
                  <a:pt x="4058342" y="74645"/>
                  <a:pt x="4380861" y="0"/>
                </a:cubicBezTo>
                <a:cubicBezTo>
                  <a:pt x="4703380" y="-74645"/>
                  <a:pt x="4784677" y="66344"/>
                  <a:pt x="5054840" y="0"/>
                </a:cubicBezTo>
                <a:cubicBezTo>
                  <a:pt x="5325003" y="-66344"/>
                  <a:pt x="5461931" y="38555"/>
                  <a:pt x="5616489" y="0"/>
                </a:cubicBezTo>
                <a:cubicBezTo>
                  <a:pt x="5652929" y="213539"/>
                  <a:pt x="5608409" y="481477"/>
                  <a:pt x="5616489" y="610793"/>
                </a:cubicBezTo>
                <a:cubicBezTo>
                  <a:pt x="5624569" y="740109"/>
                  <a:pt x="5569545" y="920044"/>
                  <a:pt x="5616489" y="1179462"/>
                </a:cubicBezTo>
                <a:cubicBezTo>
                  <a:pt x="5663433" y="1438880"/>
                  <a:pt x="5601415" y="1473262"/>
                  <a:pt x="5616489" y="1579637"/>
                </a:cubicBezTo>
                <a:cubicBezTo>
                  <a:pt x="5631563" y="1686013"/>
                  <a:pt x="5578316" y="1908172"/>
                  <a:pt x="5616489" y="2106183"/>
                </a:cubicBezTo>
                <a:cubicBezTo>
                  <a:pt x="5654662" y="2304194"/>
                  <a:pt x="5574894" y="2422761"/>
                  <a:pt x="5616489" y="2632729"/>
                </a:cubicBezTo>
                <a:cubicBezTo>
                  <a:pt x="5658084" y="2842697"/>
                  <a:pt x="5558892" y="2910664"/>
                  <a:pt x="5616489" y="3159275"/>
                </a:cubicBezTo>
                <a:cubicBezTo>
                  <a:pt x="5674086" y="3407886"/>
                  <a:pt x="5555143" y="3491000"/>
                  <a:pt x="5616489" y="3727944"/>
                </a:cubicBezTo>
                <a:cubicBezTo>
                  <a:pt x="5677835" y="3964888"/>
                  <a:pt x="5583926" y="4103877"/>
                  <a:pt x="5616489" y="4212366"/>
                </a:cubicBezTo>
                <a:cubicBezTo>
                  <a:pt x="5460584" y="4260118"/>
                  <a:pt x="5171429" y="4145672"/>
                  <a:pt x="4998675" y="4212366"/>
                </a:cubicBezTo>
                <a:cubicBezTo>
                  <a:pt x="4825921" y="4279060"/>
                  <a:pt x="4643251" y="4183986"/>
                  <a:pt x="4549356" y="4212366"/>
                </a:cubicBezTo>
                <a:cubicBezTo>
                  <a:pt x="4455461" y="4240746"/>
                  <a:pt x="4076379" y="4199880"/>
                  <a:pt x="3875377" y="4212366"/>
                </a:cubicBezTo>
                <a:cubicBezTo>
                  <a:pt x="3674375" y="4224852"/>
                  <a:pt x="3572250" y="4197721"/>
                  <a:pt x="3313729" y="4212366"/>
                </a:cubicBezTo>
                <a:cubicBezTo>
                  <a:pt x="3055208" y="4227011"/>
                  <a:pt x="3044507" y="4199267"/>
                  <a:pt x="2864409" y="4212366"/>
                </a:cubicBezTo>
                <a:cubicBezTo>
                  <a:pt x="2684311" y="4225465"/>
                  <a:pt x="2445740" y="4152518"/>
                  <a:pt x="2302760" y="4212366"/>
                </a:cubicBezTo>
                <a:cubicBezTo>
                  <a:pt x="2159780" y="4272214"/>
                  <a:pt x="2076014" y="4175250"/>
                  <a:pt x="1909606" y="4212366"/>
                </a:cubicBezTo>
                <a:cubicBezTo>
                  <a:pt x="1743198" y="4249482"/>
                  <a:pt x="1698578" y="4191496"/>
                  <a:pt x="1516452" y="4212366"/>
                </a:cubicBezTo>
                <a:cubicBezTo>
                  <a:pt x="1334326" y="4233236"/>
                  <a:pt x="1144490" y="4206700"/>
                  <a:pt x="954803" y="4212366"/>
                </a:cubicBezTo>
                <a:cubicBezTo>
                  <a:pt x="765116" y="4218032"/>
                  <a:pt x="631166" y="4178737"/>
                  <a:pt x="505484" y="4212366"/>
                </a:cubicBezTo>
                <a:cubicBezTo>
                  <a:pt x="379802" y="4245995"/>
                  <a:pt x="210469" y="4172445"/>
                  <a:pt x="0" y="4212366"/>
                </a:cubicBezTo>
                <a:cubicBezTo>
                  <a:pt x="-14139" y="4095510"/>
                  <a:pt x="24453" y="3957997"/>
                  <a:pt x="0" y="3770068"/>
                </a:cubicBezTo>
                <a:cubicBezTo>
                  <a:pt x="-24453" y="3582139"/>
                  <a:pt x="4701" y="3482376"/>
                  <a:pt x="0" y="3369893"/>
                </a:cubicBezTo>
                <a:cubicBezTo>
                  <a:pt x="-4701" y="3257411"/>
                  <a:pt x="66898" y="3040354"/>
                  <a:pt x="0" y="2801223"/>
                </a:cubicBezTo>
                <a:cubicBezTo>
                  <a:pt x="-66898" y="2562092"/>
                  <a:pt x="8918" y="2485994"/>
                  <a:pt x="0" y="2358925"/>
                </a:cubicBezTo>
                <a:cubicBezTo>
                  <a:pt x="-8918" y="2231856"/>
                  <a:pt x="55551" y="1958530"/>
                  <a:pt x="0" y="1790256"/>
                </a:cubicBezTo>
                <a:cubicBezTo>
                  <a:pt x="-55551" y="1621982"/>
                  <a:pt x="39543" y="1441950"/>
                  <a:pt x="0" y="1179462"/>
                </a:cubicBezTo>
                <a:cubicBezTo>
                  <a:pt x="-39543" y="916974"/>
                  <a:pt x="56623" y="904485"/>
                  <a:pt x="0" y="695040"/>
                </a:cubicBezTo>
                <a:cubicBezTo>
                  <a:pt x="-56623" y="485595"/>
                  <a:pt x="63107" y="250998"/>
                  <a:pt x="0" y="0"/>
                </a:cubicBezTo>
                <a:close/>
              </a:path>
            </a:pathLst>
          </a:custGeom>
          <a:ln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684AF73D-3C8D-CFE9-A822-A04434C1E2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632" y="4013142"/>
            <a:ext cx="5616489" cy="4212366"/>
          </a:xfrm>
          <a:custGeom>
            <a:avLst/>
            <a:gdLst>
              <a:gd name="connsiteX0" fmla="*/ 0 w 5616489"/>
              <a:gd name="connsiteY0" fmla="*/ 0 h 4212366"/>
              <a:gd name="connsiteX1" fmla="*/ 449319 w 5616489"/>
              <a:gd name="connsiteY1" fmla="*/ 0 h 4212366"/>
              <a:gd name="connsiteX2" fmla="*/ 1010968 w 5616489"/>
              <a:gd name="connsiteY2" fmla="*/ 0 h 4212366"/>
              <a:gd name="connsiteX3" fmla="*/ 1628782 w 5616489"/>
              <a:gd name="connsiteY3" fmla="*/ 0 h 4212366"/>
              <a:gd name="connsiteX4" fmla="*/ 2021936 w 5616489"/>
              <a:gd name="connsiteY4" fmla="*/ 0 h 4212366"/>
              <a:gd name="connsiteX5" fmla="*/ 2415090 w 5616489"/>
              <a:gd name="connsiteY5" fmla="*/ 0 h 4212366"/>
              <a:gd name="connsiteX6" fmla="*/ 3089069 w 5616489"/>
              <a:gd name="connsiteY6" fmla="*/ 0 h 4212366"/>
              <a:gd name="connsiteX7" fmla="*/ 3650718 w 5616489"/>
              <a:gd name="connsiteY7" fmla="*/ 0 h 4212366"/>
              <a:gd name="connsiteX8" fmla="*/ 4043872 w 5616489"/>
              <a:gd name="connsiteY8" fmla="*/ 0 h 4212366"/>
              <a:gd name="connsiteX9" fmla="*/ 4605521 w 5616489"/>
              <a:gd name="connsiteY9" fmla="*/ 0 h 4212366"/>
              <a:gd name="connsiteX10" fmla="*/ 5616489 w 5616489"/>
              <a:gd name="connsiteY10" fmla="*/ 0 h 4212366"/>
              <a:gd name="connsiteX11" fmla="*/ 5616489 w 5616489"/>
              <a:gd name="connsiteY11" fmla="*/ 484422 h 4212366"/>
              <a:gd name="connsiteX12" fmla="*/ 5616489 w 5616489"/>
              <a:gd name="connsiteY12" fmla="*/ 1010968 h 4212366"/>
              <a:gd name="connsiteX13" fmla="*/ 5616489 w 5616489"/>
              <a:gd name="connsiteY13" fmla="*/ 1411143 h 4212366"/>
              <a:gd name="connsiteX14" fmla="*/ 5616489 w 5616489"/>
              <a:gd name="connsiteY14" fmla="*/ 2021936 h 4212366"/>
              <a:gd name="connsiteX15" fmla="*/ 5616489 w 5616489"/>
              <a:gd name="connsiteY15" fmla="*/ 2548481 h 4212366"/>
              <a:gd name="connsiteX16" fmla="*/ 5616489 w 5616489"/>
              <a:gd name="connsiteY16" fmla="*/ 3159275 h 4212366"/>
              <a:gd name="connsiteX17" fmla="*/ 5616489 w 5616489"/>
              <a:gd name="connsiteY17" fmla="*/ 3643697 h 4212366"/>
              <a:gd name="connsiteX18" fmla="*/ 5616489 w 5616489"/>
              <a:gd name="connsiteY18" fmla="*/ 4212366 h 4212366"/>
              <a:gd name="connsiteX19" fmla="*/ 5054840 w 5616489"/>
              <a:gd name="connsiteY19" fmla="*/ 4212366 h 4212366"/>
              <a:gd name="connsiteX20" fmla="*/ 4493191 w 5616489"/>
              <a:gd name="connsiteY20" fmla="*/ 4212366 h 4212366"/>
              <a:gd name="connsiteX21" fmla="*/ 4100037 w 5616489"/>
              <a:gd name="connsiteY21" fmla="*/ 4212366 h 4212366"/>
              <a:gd name="connsiteX22" fmla="*/ 3538388 w 5616489"/>
              <a:gd name="connsiteY22" fmla="*/ 4212366 h 4212366"/>
              <a:gd name="connsiteX23" fmla="*/ 3032904 w 5616489"/>
              <a:gd name="connsiteY23" fmla="*/ 4212366 h 4212366"/>
              <a:gd name="connsiteX24" fmla="*/ 2527420 w 5616489"/>
              <a:gd name="connsiteY24" fmla="*/ 4212366 h 4212366"/>
              <a:gd name="connsiteX25" fmla="*/ 2021936 w 5616489"/>
              <a:gd name="connsiteY25" fmla="*/ 4212366 h 4212366"/>
              <a:gd name="connsiteX26" fmla="*/ 1516452 w 5616489"/>
              <a:gd name="connsiteY26" fmla="*/ 4212366 h 4212366"/>
              <a:gd name="connsiteX27" fmla="*/ 898638 w 5616489"/>
              <a:gd name="connsiteY27" fmla="*/ 4212366 h 4212366"/>
              <a:gd name="connsiteX28" fmla="*/ 0 w 5616489"/>
              <a:gd name="connsiteY28" fmla="*/ 4212366 h 4212366"/>
              <a:gd name="connsiteX29" fmla="*/ 0 w 5616489"/>
              <a:gd name="connsiteY29" fmla="*/ 3812191 h 4212366"/>
              <a:gd name="connsiteX30" fmla="*/ 0 w 5616489"/>
              <a:gd name="connsiteY30" fmla="*/ 3327769 h 4212366"/>
              <a:gd name="connsiteX31" fmla="*/ 0 w 5616489"/>
              <a:gd name="connsiteY31" fmla="*/ 2759100 h 4212366"/>
              <a:gd name="connsiteX32" fmla="*/ 0 w 5616489"/>
              <a:gd name="connsiteY32" fmla="*/ 2148307 h 4212366"/>
              <a:gd name="connsiteX33" fmla="*/ 0 w 5616489"/>
              <a:gd name="connsiteY33" fmla="*/ 1748132 h 4212366"/>
              <a:gd name="connsiteX34" fmla="*/ 0 w 5616489"/>
              <a:gd name="connsiteY34" fmla="*/ 1347957 h 4212366"/>
              <a:gd name="connsiteX35" fmla="*/ 0 w 5616489"/>
              <a:gd name="connsiteY35" fmla="*/ 737164 h 4212366"/>
              <a:gd name="connsiteX36" fmla="*/ 0 w 5616489"/>
              <a:gd name="connsiteY36" fmla="*/ 0 h 421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616489" h="4212366" fill="none" extrusionOk="0">
                <a:moveTo>
                  <a:pt x="0" y="0"/>
                </a:moveTo>
                <a:cubicBezTo>
                  <a:pt x="184838" y="-21121"/>
                  <a:pt x="258576" y="26115"/>
                  <a:pt x="449319" y="0"/>
                </a:cubicBezTo>
                <a:cubicBezTo>
                  <a:pt x="640062" y="-26115"/>
                  <a:pt x="853197" y="58049"/>
                  <a:pt x="1010968" y="0"/>
                </a:cubicBezTo>
                <a:cubicBezTo>
                  <a:pt x="1168739" y="-58049"/>
                  <a:pt x="1449371" y="190"/>
                  <a:pt x="1628782" y="0"/>
                </a:cubicBezTo>
                <a:cubicBezTo>
                  <a:pt x="1808193" y="-190"/>
                  <a:pt x="1873639" y="39140"/>
                  <a:pt x="2021936" y="0"/>
                </a:cubicBezTo>
                <a:cubicBezTo>
                  <a:pt x="2170233" y="-39140"/>
                  <a:pt x="2246742" y="47030"/>
                  <a:pt x="2415090" y="0"/>
                </a:cubicBezTo>
                <a:cubicBezTo>
                  <a:pt x="2583438" y="-47030"/>
                  <a:pt x="2883435" y="36406"/>
                  <a:pt x="3089069" y="0"/>
                </a:cubicBezTo>
                <a:cubicBezTo>
                  <a:pt x="3294703" y="-36406"/>
                  <a:pt x="3494646" y="57584"/>
                  <a:pt x="3650718" y="0"/>
                </a:cubicBezTo>
                <a:cubicBezTo>
                  <a:pt x="3806790" y="-57584"/>
                  <a:pt x="3882152" y="25472"/>
                  <a:pt x="4043872" y="0"/>
                </a:cubicBezTo>
                <a:cubicBezTo>
                  <a:pt x="4205592" y="-25472"/>
                  <a:pt x="4403401" y="30867"/>
                  <a:pt x="4605521" y="0"/>
                </a:cubicBezTo>
                <a:cubicBezTo>
                  <a:pt x="4807641" y="-30867"/>
                  <a:pt x="5163139" y="82950"/>
                  <a:pt x="5616489" y="0"/>
                </a:cubicBezTo>
                <a:cubicBezTo>
                  <a:pt x="5618906" y="119974"/>
                  <a:pt x="5612542" y="308829"/>
                  <a:pt x="5616489" y="484422"/>
                </a:cubicBezTo>
                <a:cubicBezTo>
                  <a:pt x="5620436" y="660015"/>
                  <a:pt x="5590161" y="858310"/>
                  <a:pt x="5616489" y="1010968"/>
                </a:cubicBezTo>
                <a:cubicBezTo>
                  <a:pt x="5642817" y="1163626"/>
                  <a:pt x="5591629" y="1225014"/>
                  <a:pt x="5616489" y="1411143"/>
                </a:cubicBezTo>
                <a:cubicBezTo>
                  <a:pt x="5641349" y="1597272"/>
                  <a:pt x="5558626" y="1832075"/>
                  <a:pt x="5616489" y="2021936"/>
                </a:cubicBezTo>
                <a:cubicBezTo>
                  <a:pt x="5674352" y="2211797"/>
                  <a:pt x="5584071" y="2404879"/>
                  <a:pt x="5616489" y="2548481"/>
                </a:cubicBezTo>
                <a:cubicBezTo>
                  <a:pt x="5648907" y="2692084"/>
                  <a:pt x="5560371" y="2883048"/>
                  <a:pt x="5616489" y="3159275"/>
                </a:cubicBezTo>
                <a:cubicBezTo>
                  <a:pt x="5672607" y="3435502"/>
                  <a:pt x="5612282" y="3466310"/>
                  <a:pt x="5616489" y="3643697"/>
                </a:cubicBezTo>
                <a:cubicBezTo>
                  <a:pt x="5620696" y="3821084"/>
                  <a:pt x="5554625" y="3949303"/>
                  <a:pt x="5616489" y="4212366"/>
                </a:cubicBezTo>
                <a:cubicBezTo>
                  <a:pt x="5359771" y="4259152"/>
                  <a:pt x="5256822" y="4177659"/>
                  <a:pt x="5054840" y="4212366"/>
                </a:cubicBezTo>
                <a:cubicBezTo>
                  <a:pt x="4852858" y="4247073"/>
                  <a:pt x="4631557" y="4150395"/>
                  <a:pt x="4493191" y="4212366"/>
                </a:cubicBezTo>
                <a:cubicBezTo>
                  <a:pt x="4354825" y="4274337"/>
                  <a:pt x="4269810" y="4174583"/>
                  <a:pt x="4100037" y="4212366"/>
                </a:cubicBezTo>
                <a:cubicBezTo>
                  <a:pt x="3930264" y="4250149"/>
                  <a:pt x="3801919" y="4210148"/>
                  <a:pt x="3538388" y="4212366"/>
                </a:cubicBezTo>
                <a:cubicBezTo>
                  <a:pt x="3274857" y="4214584"/>
                  <a:pt x="3206086" y="4199719"/>
                  <a:pt x="3032904" y="4212366"/>
                </a:cubicBezTo>
                <a:cubicBezTo>
                  <a:pt x="2859722" y="4225013"/>
                  <a:pt x="2750343" y="4171681"/>
                  <a:pt x="2527420" y="4212366"/>
                </a:cubicBezTo>
                <a:cubicBezTo>
                  <a:pt x="2304497" y="4253051"/>
                  <a:pt x="2251646" y="4211845"/>
                  <a:pt x="2021936" y="4212366"/>
                </a:cubicBezTo>
                <a:cubicBezTo>
                  <a:pt x="1792226" y="4212887"/>
                  <a:pt x="1731265" y="4174596"/>
                  <a:pt x="1516452" y="4212366"/>
                </a:cubicBezTo>
                <a:cubicBezTo>
                  <a:pt x="1301639" y="4250136"/>
                  <a:pt x="1207225" y="4168768"/>
                  <a:pt x="898638" y="4212366"/>
                </a:cubicBezTo>
                <a:cubicBezTo>
                  <a:pt x="590051" y="4255964"/>
                  <a:pt x="337080" y="4140730"/>
                  <a:pt x="0" y="4212366"/>
                </a:cubicBezTo>
                <a:cubicBezTo>
                  <a:pt x="-47259" y="4100193"/>
                  <a:pt x="6097" y="3987991"/>
                  <a:pt x="0" y="3812191"/>
                </a:cubicBezTo>
                <a:cubicBezTo>
                  <a:pt x="-6097" y="3636392"/>
                  <a:pt x="15194" y="3466834"/>
                  <a:pt x="0" y="3327769"/>
                </a:cubicBezTo>
                <a:cubicBezTo>
                  <a:pt x="-15194" y="3188704"/>
                  <a:pt x="64313" y="2902643"/>
                  <a:pt x="0" y="2759100"/>
                </a:cubicBezTo>
                <a:cubicBezTo>
                  <a:pt x="-64313" y="2615557"/>
                  <a:pt x="28658" y="2371039"/>
                  <a:pt x="0" y="2148307"/>
                </a:cubicBezTo>
                <a:cubicBezTo>
                  <a:pt x="-28658" y="1925575"/>
                  <a:pt x="13337" y="1840781"/>
                  <a:pt x="0" y="1748132"/>
                </a:cubicBezTo>
                <a:cubicBezTo>
                  <a:pt x="-13337" y="1655484"/>
                  <a:pt x="8341" y="1442799"/>
                  <a:pt x="0" y="1347957"/>
                </a:cubicBezTo>
                <a:cubicBezTo>
                  <a:pt x="-8341" y="1253116"/>
                  <a:pt x="35474" y="1035642"/>
                  <a:pt x="0" y="737164"/>
                </a:cubicBezTo>
                <a:cubicBezTo>
                  <a:pt x="-35474" y="438686"/>
                  <a:pt x="36982" y="298536"/>
                  <a:pt x="0" y="0"/>
                </a:cubicBezTo>
                <a:close/>
              </a:path>
              <a:path w="5616489" h="4212366" stroke="0" extrusionOk="0">
                <a:moveTo>
                  <a:pt x="0" y="0"/>
                </a:moveTo>
                <a:cubicBezTo>
                  <a:pt x="104808" y="-35461"/>
                  <a:pt x="382154" y="41020"/>
                  <a:pt x="505484" y="0"/>
                </a:cubicBezTo>
                <a:cubicBezTo>
                  <a:pt x="628814" y="-41020"/>
                  <a:pt x="714490" y="12216"/>
                  <a:pt x="898638" y="0"/>
                </a:cubicBezTo>
                <a:cubicBezTo>
                  <a:pt x="1082786" y="-12216"/>
                  <a:pt x="1337149" y="47321"/>
                  <a:pt x="1572617" y="0"/>
                </a:cubicBezTo>
                <a:cubicBezTo>
                  <a:pt x="1808085" y="-47321"/>
                  <a:pt x="1873785" y="13991"/>
                  <a:pt x="2078101" y="0"/>
                </a:cubicBezTo>
                <a:cubicBezTo>
                  <a:pt x="2282417" y="-13991"/>
                  <a:pt x="2371206" y="4820"/>
                  <a:pt x="2583585" y="0"/>
                </a:cubicBezTo>
                <a:cubicBezTo>
                  <a:pt x="2795964" y="-4820"/>
                  <a:pt x="3024645" y="33047"/>
                  <a:pt x="3257564" y="0"/>
                </a:cubicBezTo>
                <a:cubicBezTo>
                  <a:pt x="3490483" y="-33047"/>
                  <a:pt x="3606288" y="31652"/>
                  <a:pt x="3706883" y="0"/>
                </a:cubicBezTo>
                <a:cubicBezTo>
                  <a:pt x="3807478" y="-31652"/>
                  <a:pt x="4058342" y="74645"/>
                  <a:pt x="4380861" y="0"/>
                </a:cubicBezTo>
                <a:cubicBezTo>
                  <a:pt x="4703380" y="-74645"/>
                  <a:pt x="4784677" y="66344"/>
                  <a:pt x="5054840" y="0"/>
                </a:cubicBezTo>
                <a:cubicBezTo>
                  <a:pt x="5325003" y="-66344"/>
                  <a:pt x="5461931" y="38555"/>
                  <a:pt x="5616489" y="0"/>
                </a:cubicBezTo>
                <a:cubicBezTo>
                  <a:pt x="5652929" y="213539"/>
                  <a:pt x="5608409" y="481477"/>
                  <a:pt x="5616489" y="610793"/>
                </a:cubicBezTo>
                <a:cubicBezTo>
                  <a:pt x="5624569" y="740109"/>
                  <a:pt x="5569545" y="920044"/>
                  <a:pt x="5616489" y="1179462"/>
                </a:cubicBezTo>
                <a:cubicBezTo>
                  <a:pt x="5663433" y="1438880"/>
                  <a:pt x="5601415" y="1473262"/>
                  <a:pt x="5616489" y="1579637"/>
                </a:cubicBezTo>
                <a:cubicBezTo>
                  <a:pt x="5631563" y="1686013"/>
                  <a:pt x="5578316" y="1908172"/>
                  <a:pt x="5616489" y="2106183"/>
                </a:cubicBezTo>
                <a:cubicBezTo>
                  <a:pt x="5654662" y="2304194"/>
                  <a:pt x="5574894" y="2422761"/>
                  <a:pt x="5616489" y="2632729"/>
                </a:cubicBezTo>
                <a:cubicBezTo>
                  <a:pt x="5658084" y="2842697"/>
                  <a:pt x="5558892" y="2910664"/>
                  <a:pt x="5616489" y="3159275"/>
                </a:cubicBezTo>
                <a:cubicBezTo>
                  <a:pt x="5674086" y="3407886"/>
                  <a:pt x="5555143" y="3491000"/>
                  <a:pt x="5616489" y="3727944"/>
                </a:cubicBezTo>
                <a:cubicBezTo>
                  <a:pt x="5677835" y="3964888"/>
                  <a:pt x="5583926" y="4103877"/>
                  <a:pt x="5616489" y="4212366"/>
                </a:cubicBezTo>
                <a:cubicBezTo>
                  <a:pt x="5460584" y="4260118"/>
                  <a:pt x="5171429" y="4145672"/>
                  <a:pt x="4998675" y="4212366"/>
                </a:cubicBezTo>
                <a:cubicBezTo>
                  <a:pt x="4825921" y="4279060"/>
                  <a:pt x="4643251" y="4183986"/>
                  <a:pt x="4549356" y="4212366"/>
                </a:cubicBezTo>
                <a:cubicBezTo>
                  <a:pt x="4455461" y="4240746"/>
                  <a:pt x="4076379" y="4199880"/>
                  <a:pt x="3875377" y="4212366"/>
                </a:cubicBezTo>
                <a:cubicBezTo>
                  <a:pt x="3674375" y="4224852"/>
                  <a:pt x="3572250" y="4197721"/>
                  <a:pt x="3313729" y="4212366"/>
                </a:cubicBezTo>
                <a:cubicBezTo>
                  <a:pt x="3055208" y="4227011"/>
                  <a:pt x="3044507" y="4199267"/>
                  <a:pt x="2864409" y="4212366"/>
                </a:cubicBezTo>
                <a:cubicBezTo>
                  <a:pt x="2684311" y="4225465"/>
                  <a:pt x="2445740" y="4152518"/>
                  <a:pt x="2302760" y="4212366"/>
                </a:cubicBezTo>
                <a:cubicBezTo>
                  <a:pt x="2159780" y="4272214"/>
                  <a:pt x="2076014" y="4175250"/>
                  <a:pt x="1909606" y="4212366"/>
                </a:cubicBezTo>
                <a:cubicBezTo>
                  <a:pt x="1743198" y="4249482"/>
                  <a:pt x="1698578" y="4191496"/>
                  <a:pt x="1516452" y="4212366"/>
                </a:cubicBezTo>
                <a:cubicBezTo>
                  <a:pt x="1334326" y="4233236"/>
                  <a:pt x="1144490" y="4206700"/>
                  <a:pt x="954803" y="4212366"/>
                </a:cubicBezTo>
                <a:cubicBezTo>
                  <a:pt x="765116" y="4218032"/>
                  <a:pt x="631166" y="4178737"/>
                  <a:pt x="505484" y="4212366"/>
                </a:cubicBezTo>
                <a:cubicBezTo>
                  <a:pt x="379802" y="4245995"/>
                  <a:pt x="210469" y="4172445"/>
                  <a:pt x="0" y="4212366"/>
                </a:cubicBezTo>
                <a:cubicBezTo>
                  <a:pt x="-14139" y="4095510"/>
                  <a:pt x="24453" y="3957997"/>
                  <a:pt x="0" y="3770068"/>
                </a:cubicBezTo>
                <a:cubicBezTo>
                  <a:pt x="-24453" y="3582139"/>
                  <a:pt x="4701" y="3482376"/>
                  <a:pt x="0" y="3369893"/>
                </a:cubicBezTo>
                <a:cubicBezTo>
                  <a:pt x="-4701" y="3257411"/>
                  <a:pt x="66898" y="3040354"/>
                  <a:pt x="0" y="2801223"/>
                </a:cubicBezTo>
                <a:cubicBezTo>
                  <a:pt x="-66898" y="2562092"/>
                  <a:pt x="8918" y="2485994"/>
                  <a:pt x="0" y="2358925"/>
                </a:cubicBezTo>
                <a:cubicBezTo>
                  <a:pt x="-8918" y="2231856"/>
                  <a:pt x="55551" y="1958530"/>
                  <a:pt x="0" y="1790256"/>
                </a:cubicBezTo>
                <a:cubicBezTo>
                  <a:pt x="-55551" y="1621982"/>
                  <a:pt x="39543" y="1441950"/>
                  <a:pt x="0" y="1179462"/>
                </a:cubicBezTo>
                <a:cubicBezTo>
                  <a:pt x="-39543" y="916974"/>
                  <a:pt x="56623" y="904485"/>
                  <a:pt x="0" y="695040"/>
                </a:cubicBezTo>
                <a:cubicBezTo>
                  <a:pt x="-56623" y="485595"/>
                  <a:pt x="63107" y="250998"/>
                  <a:pt x="0" y="0"/>
                </a:cubicBezTo>
                <a:close/>
              </a:path>
            </a:pathLst>
          </a:custGeom>
          <a:ln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5294901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6AAF44">
                <a:alpha val="100000"/>
              </a:srgbClr>
            </a:gs>
            <a:gs pos="100000">
              <a:srgbClr val="15727A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4924" b="-42852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0000"/>
            </a:blip>
            <a:stretch>
              <a:fillRect l="-9671" t="-18522" b="-13489"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8288000" cy="10287000"/>
            <a:chOff x="0" y="0"/>
            <a:chExt cx="5621347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621347" cy="2709333"/>
            </a:xfrm>
            <a:custGeom>
              <a:avLst/>
              <a:gdLst/>
              <a:ahLst/>
              <a:cxnLst/>
              <a:rect l="l" t="t" r="r" b="b"/>
              <a:pathLst>
                <a:path w="5621347" h="2709333">
                  <a:moveTo>
                    <a:pt x="0" y="0"/>
                  </a:moveTo>
                  <a:lnTo>
                    <a:pt x="5621347" y="0"/>
                  </a:lnTo>
                  <a:lnTo>
                    <a:pt x="562134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6AAF44">
                    <a:alpha val="10500"/>
                  </a:srgbClr>
                </a:gs>
                <a:gs pos="100000">
                  <a:srgbClr val="15727A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5621347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AutoShape 12"/>
          <p:cNvSpPr/>
          <p:nvPr/>
        </p:nvSpPr>
        <p:spPr>
          <a:xfrm flipV="1">
            <a:off x="0" y="9446421"/>
            <a:ext cx="16646608" cy="0"/>
          </a:xfrm>
          <a:prstGeom prst="line">
            <a:avLst/>
          </a:prstGeom>
          <a:ln w="25400" cap="flat">
            <a:solidFill>
              <a:srgbClr val="FBFBF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/>
          </a:p>
        </p:txBody>
      </p:sp>
      <p:sp>
        <p:nvSpPr>
          <p:cNvPr id="13" name="TextBox 13"/>
          <p:cNvSpPr txBox="1"/>
          <p:nvPr/>
        </p:nvSpPr>
        <p:spPr>
          <a:xfrm>
            <a:off x="16646608" y="9215438"/>
            <a:ext cx="612692" cy="432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79"/>
              </a:lnSpc>
            </a:pPr>
            <a:r>
              <a:rPr lang="en-US" sz="2485" dirty="0">
                <a:solidFill>
                  <a:srgbClr val="FBFBFB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</a:rPr>
              <a:t>22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A7C46779-24BF-C3EC-4EB2-73140ABFCA3A}"/>
              </a:ext>
            </a:extLst>
          </p:cNvPr>
          <p:cNvSpPr/>
          <p:nvPr/>
        </p:nvSpPr>
        <p:spPr>
          <a:xfrm>
            <a:off x="-3562289" y="5524500"/>
            <a:ext cx="8261225" cy="8313351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gradFill rotWithShape="1">
            <a:gsLst>
              <a:gs pos="0">
                <a:srgbClr val="15727A">
                  <a:alpha val="0"/>
                </a:srgbClr>
              </a:gs>
              <a:gs pos="100000">
                <a:srgbClr val="15727A">
                  <a:alpha val="18000"/>
                </a:srgbClr>
              </a:gs>
            </a:gsLst>
            <a:path path="circle">
              <a:fillToRect l="50000" t="50000" r="50000" b="50000"/>
            </a:path>
          </a:gradFill>
        </p:spPr>
        <p:txBody>
          <a:bodyPr/>
          <a:lstStyle/>
          <a:p>
            <a:endParaRPr lang="ar-SA"/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4AC4D51B-AB0E-0BF5-C3B6-215D6D9477E4}"/>
              </a:ext>
            </a:extLst>
          </p:cNvPr>
          <p:cNvSpPr/>
          <p:nvPr/>
        </p:nvSpPr>
        <p:spPr>
          <a:xfrm>
            <a:off x="15828218" y="847750"/>
            <a:ext cx="1425415" cy="1453015"/>
          </a:xfrm>
          <a:custGeom>
            <a:avLst/>
            <a:gdLst/>
            <a:ahLst/>
            <a:cxnLst/>
            <a:rect l="l" t="t" r="r" b="b"/>
            <a:pathLst>
              <a:path w="2101299" h="2141986">
                <a:moveTo>
                  <a:pt x="0" y="0"/>
                </a:moveTo>
                <a:lnTo>
                  <a:pt x="2101299" y="0"/>
                </a:lnTo>
                <a:lnTo>
                  <a:pt x="2101299" y="2141986"/>
                </a:lnTo>
                <a:lnTo>
                  <a:pt x="0" y="21419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7592" t="-34295" r="-117592" b="-50664"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7" name="Group 8">
            <a:extLst>
              <a:ext uri="{FF2B5EF4-FFF2-40B4-BE49-F238E27FC236}">
                <a16:creationId xmlns:a16="http://schemas.microsoft.com/office/drawing/2014/main" id="{291E0627-4CC2-DC8C-A9BE-DC76E12E53CB}"/>
              </a:ext>
            </a:extLst>
          </p:cNvPr>
          <p:cNvGrpSpPr/>
          <p:nvPr/>
        </p:nvGrpSpPr>
        <p:grpSpPr>
          <a:xfrm rot="-5400000">
            <a:off x="15881217" y="6111943"/>
            <a:ext cx="1372416" cy="1372416"/>
            <a:chOff x="0" y="0"/>
            <a:chExt cx="812800" cy="812800"/>
          </a:xfrm>
        </p:grpSpPr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028ADBD8-0383-BD12-741A-89D76DF33B0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TextBox 10">
              <a:extLst>
                <a:ext uri="{FF2B5EF4-FFF2-40B4-BE49-F238E27FC236}">
                  <a16:creationId xmlns:a16="http://schemas.microsoft.com/office/drawing/2014/main" id="{3A25B719-76FA-0E14-2AF2-C60C2DFFF68C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9151" tIns="49151" rIns="49151" bIns="49151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TextBox 14">
            <a:extLst>
              <a:ext uri="{FF2B5EF4-FFF2-40B4-BE49-F238E27FC236}">
                <a16:creationId xmlns:a16="http://schemas.microsoft.com/office/drawing/2014/main" id="{41F9D064-A2B6-C84C-34DD-559FB9CFCFB7}"/>
              </a:ext>
            </a:extLst>
          </p:cNvPr>
          <p:cNvSpPr txBox="1"/>
          <p:nvPr/>
        </p:nvSpPr>
        <p:spPr>
          <a:xfrm>
            <a:off x="8001000" y="8147643"/>
            <a:ext cx="9252633" cy="5866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>
              <a:lnSpc>
                <a:spcPts val="4511"/>
              </a:lnSpc>
            </a:pPr>
            <a:r>
              <a:rPr lang="ar-EG" sz="6000" b="1" dirty="0">
                <a:solidFill>
                  <a:srgbClr val="FBFBFB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متطلب</a:t>
            </a:r>
            <a:r>
              <a:rPr lang="ar-SA" sz="6000" b="1" dirty="0">
                <a:solidFill>
                  <a:srgbClr val="FBFBFB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ـــ</a:t>
            </a:r>
            <a:r>
              <a:rPr lang="ar-EG" sz="6000" b="1" dirty="0">
                <a:solidFill>
                  <a:srgbClr val="FBFBFB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ــات النم</a:t>
            </a:r>
            <a:r>
              <a:rPr lang="ar-SA" sz="6000" b="1" dirty="0">
                <a:solidFill>
                  <a:srgbClr val="FBFBFB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ــــ</a:t>
            </a:r>
            <a:r>
              <a:rPr lang="ar-EG" sz="6000" b="1" dirty="0">
                <a:solidFill>
                  <a:srgbClr val="FBFBFB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ـــــو</a:t>
            </a:r>
          </a:p>
        </p:txBody>
      </p:sp>
      <p:sp>
        <p:nvSpPr>
          <p:cNvPr id="20" name="TextBox 15">
            <a:extLst>
              <a:ext uri="{FF2B5EF4-FFF2-40B4-BE49-F238E27FC236}">
                <a16:creationId xmlns:a16="http://schemas.microsoft.com/office/drawing/2014/main" id="{C735393F-81E5-D644-1A52-375E080D8412}"/>
              </a:ext>
            </a:extLst>
          </p:cNvPr>
          <p:cNvSpPr txBox="1"/>
          <p:nvPr/>
        </p:nvSpPr>
        <p:spPr>
          <a:xfrm>
            <a:off x="16074139" y="6109740"/>
            <a:ext cx="986572" cy="1211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94"/>
              </a:lnSpc>
            </a:pPr>
            <a:r>
              <a:rPr lang="en-US" sz="6000" dirty="0">
                <a:solidFill>
                  <a:srgbClr val="6AAF44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</a:rPr>
              <a:t>04</a:t>
            </a:r>
            <a:endParaRPr lang="en-US" sz="7281" dirty="0">
              <a:solidFill>
                <a:srgbClr val="6AAF44"/>
              </a:solidFill>
              <a:latin typeface="IBM Plex Sans Arabic Medium" panose="020B0603050203000203" pitchFamily="34" charset="-78"/>
              <a:ea typeface="Al Qabas"/>
              <a:cs typeface="IBM Plex Sans Arabic Medium" panose="020B0603050203000203" pitchFamily="34" charset="-78"/>
              <a:sym typeface="Al Qaba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34924" b="-42852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>
              <a:latin typeface="Al Qabas" pitchFamily="2" charset="-78"/>
              <a:cs typeface="Al Qabas" pitchFamily="2" charset="-78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14178177" y="-2976248"/>
            <a:ext cx="7647997" cy="7647997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5727A">
                    <a:alpha val="0"/>
                  </a:srgbClr>
                </a:gs>
                <a:gs pos="100000">
                  <a:srgbClr val="15727A">
                    <a:alpha val="18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ar-SA">
                <a:latin typeface="Al Qabas" pitchFamily="2" charset="-78"/>
                <a:cs typeface="Al Qabas" pitchFamily="2" charset="-78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>
                <a:latin typeface="Al Qabas" pitchFamily="2" charset="-78"/>
                <a:cs typeface="Al Qabas" pitchFamily="2" charset="-78"/>
              </a:endParaRPr>
            </a:p>
          </p:txBody>
        </p:sp>
      </p:grpSp>
      <p:sp>
        <p:nvSpPr>
          <p:cNvPr id="6" name="Freeform 6"/>
          <p:cNvSpPr/>
          <p:nvPr/>
        </p:nvSpPr>
        <p:spPr>
          <a:xfrm>
            <a:off x="1028700" y="847750"/>
            <a:ext cx="1425415" cy="1453015"/>
          </a:xfrm>
          <a:custGeom>
            <a:avLst/>
            <a:gdLst/>
            <a:ahLst/>
            <a:cxnLst/>
            <a:rect l="l" t="t" r="r" b="b"/>
            <a:pathLst>
              <a:path w="1425415" h="1453015">
                <a:moveTo>
                  <a:pt x="0" y="0"/>
                </a:moveTo>
                <a:lnTo>
                  <a:pt x="1425415" y="0"/>
                </a:lnTo>
                <a:lnTo>
                  <a:pt x="1425415" y="1453015"/>
                </a:lnTo>
                <a:lnTo>
                  <a:pt x="0" y="14530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7592" t="-34295" r="-117592" b="-50664"/>
            </a:stretch>
          </a:blipFill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347005" y="2925966"/>
            <a:ext cx="15642262" cy="11341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2640" dirty="0">
                <a:solidFill>
                  <a:srgbClr val="15727A"/>
                </a:solidFill>
                <a:latin typeface="Al Qabas" pitchFamily="2" charset="-78"/>
                <a:cs typeface="Al Qabas" pitchFamily="2" charset="-78"/>
                <a:rtl/>
              </a:rPr>
              <a:t>حققت الجمعية هذه الإنجازات رغم </a:t>
            </a:r>
            <a:r>
              <a:rPr lang="ar-SA" sz="2640" dirty="0">
                <a:solidFill>
                  <a:srgbClr val="00B050"/>
                </a:solidFill>
                <a:latin typeface="Al Qabas" pitchFamily="2" charset="-78"/>
                <a:cs typeface="Al Qabas" pitchFamily="2" charset="-78"/>
                <a:rtl/>
              </a:rPr>
              <a:t>غياب مقر مستقل </a:t>
            </a:r>
            <a:r>
              <a:rPr lang="ar-SA" sz="2640" dirty="0">
                <a:solidFill>
                  <a:srgbClr val="15727A"/>
                </a:solidFill>
                <a:latin typeface="Al Qabas" pitchFamily="2" charset="-78"/>
                <a:cs typeface="Al Qabas" pitchFamily="2" charset="-78"/>
                <a:rtl/>
              </a:rPr>
              <a:t>ومجهز، وهو ما مثّل التحدي التشغيلي الأبرز، وحدّ من قدرتها على التوسع في الخدمات واستيعاب المستفيدين وتنفيذ البرامج بكفاءة.</a:t>
            </a:r>
            <a:endParaRPr lang="ar-EG" sz="2640" dirty="0">
              <a:solidFill>
                <a:srgbClr val="15727A"/>
              </a:solidFill>
              <a:latin typeface="Al Qabas" pitchFamily="2" charset="-78"/>
              <a:cs typeface="Al Qabas" pitchFamily="2" charset="-78"/>
              <a:sym typeface="Al Qabas"/>
              <a:rtl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3801945" y="6371746"/>
            <a:ext cx="3868404" cy="15850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Low" rtl="1">
              <a:lnSpc>
                <a:spcPct val="150000"/>
              </a:lnSpc>
            </a:pPr>
            <a:r>
              <a:rPr lang="ar-EG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عقد الجلسات العلاجية الفرديـــــ</a:t>
            </a:r>
            <a:r>
              <a:rPr lang="ar-SA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</a:t>
            </a:r>
            <a:r>
              <a:rPr lang="ar-EG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ـة والجماعيـــ</a:t>
            </a:r>
            <a:r>
              <a:rPr lang="ar-SA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</a:t>
            </a:r>
            <a:r>
              <a:rPr lang="ar-EG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ــة بشكــ</a:t>
            </a:r>
            <a:r>
              <a:rPr lang="ar-SA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</a:t>
            </a:r>
            <a:r>
              <a:rPr lang="ar-EG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ـــل </a:t>
            </a:r>
            <a:r>
              <a:rPr lang="ar-EG" sz="2400" dirty="0" err="1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منتظ</a:t>
            </a:r>
            <a:r>
              <a:rPr lang="ar-EG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</a:t>
            </a:r>
            <a:r>
              <a:rPr lang="ar-SA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</a:t>
            </a:r>
            <a:r>
              <a:rPr lang="ar-EG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ـــــــــــم.</a:t>
            </a:r>
          </a:p>
        </p:txBody>
      </p:sp>
      <p:grpSp>
        <p:nvGrpSpPr>
          <p:cNvPr id="11" name="Group 11"/>
          <p:cNvGrpSpPr/>
          <p:nvPr/>
        </p:nvGrpSpPr>
        <p:grpSpPr>
          <a:xfrm rot="10800000">
            <a:off x="15304795" y="5284069"/>
            <a:ext cx="732790" cy="732790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AF44"/>
            </a:solidFill>
          </p:spPr>
          <p:txBody>
            <a:bodyPr/>
            <a:lstStyle/>
            <a:p>
              <a:endParaRPr lang="ar-SA">
                <a:latin typeface="Al Qabas" pitchFamily="2" charset="-78"/>
                <a:cs typeface="Al Qabas" pitchFamily="2" charset="-78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1574" tIns="31574" rIns="31574" bIns="31574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>
                <a:latin typeface="Al Qabas" pitchFamily="2" charset="-78"/>
                <a:cs typeface="Al Qabas" pitchFamily="2" charset="-78"/>
              </a:endParaRP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5415778" y="5458142"/>
            <a:ext cx="510823" cy="448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6"/>
              </a:lnSpc>
            </a:pPr>
            <a:r>
              <a:rPr lang="en-US" sz="3404" dirty="0">
                <a:solidFill>
                  <a:srgbClr val="FBFBFB"/>
                </a:solidFill>
                <a:latin typeface="Al Qabas" pitchFamily="2" charset="-78"/>
                <a:ea typeface="Al Qabas Bold"/>
                <a:cs typeface="Al Qabas" pitchFamily="2" charset="-78"/>
                <a:sym typeface="Al Qabas Bold"/>
              </a:rPr>
              <a:t>1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425763" y="6371746"/>
            <a:ext cx="3790531" cy="15850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Low" rtl="1">
              <a:lnSpc>
                <a:spcPct val="150000"/>
              </a:lnSpc>
            </a:pPr>
            <a:r>
              <a:rPr lang="ar-EG" sz="2400" dirty="0" err="1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استقب</a:t>
            </a:r>
            <a:r>
              <a:rPr lang="ar-EG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</a:t>
            </a:r>
            <a:r>
              <a:rPr lang="ar-SA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</a:t>
            </a:r>
            <a:r>
              <a:rPr lang="ar-EG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ال </a:t>
            </a:r>
            <a:r>
              <a:rPr lang="ar-EG" sz="2400" dirty="0" err="1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المستفيدي</a:t>
            </a:r>
            <a:r>
              <a:rPr lang="ar-SA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ـــــــ</a:t>
            </a:r>
            <a:r>
              <a:rPr lang="ar-EG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ن وأسرهــــــــم بطريقــــــ</a:t>
            </a:r>
            <a:r>
              <a:rPr lang="ar-SA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ــــــــــ</a:t>
            </a:r>
            <a:r>
              <a:rPr lang="ar-EG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ة منظمـــــ</a:t>
            </a:r>
            <a:r>
              <a:rPr lang="ar-SA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</a:t>
            </a:r>
            <a:r>
              <a:rPr lang="ar-EG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ـــة وميسّــــ</a:t>
            </a:r>
            <a:r>
              <a:rPr lang="ar-SA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</a:t>
            </a:r>
            <a:r>
              <a:rPr lang="ar-EG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</a:t>
            </a:r>
            <a:r>
              <a:rPr lang="ar-EG" sz="2400" dirty="0" err="1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رة</a:t>
            </a:r>
            <a:r>
              <a:rPr lang="ar-EG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.</a:t>
            </a:r>
          </a:p>
        </p:txBody>
      </p:sp>
      <p:grpSp>
        <p:nvGrpSpPr>
          <p:cNvPr id="17" name="Group 17"/>
          <p:cNvGrpSpPr/>
          <p:nvPr/>
        </p:nvGrpSpPr>
        <p:grpSpPr>
          <a:xfrm rot="10800000">
            <a:off x="11007317" y="5257813"/>
            <a:ext cx="732790" cy="732790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AF44"/>
            </a:solidFill>
          </p:spPr>
          <p:txBody>
            <a:bodyPr/>
            <a:lstStyle/>
            <a:p>
              <a:endParaRPr lang="ar-SA">
                <a:latin typeface="Al Qabas" pitchFamily="2" charset="-78"/>
                <a:cs typeface="Al Qabas" pitchFamily="2" charset="-78"/>
              </a:endParaRP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1574" tIns="31574" rIns="31574" bIns="31574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>
                <a:latin typeface="Al Qabas" pitchFamily="2" charset="-78"/>
                <a:cs typeface="Al Qabas" pitchFamily="2" charset="-78"/>
              </a:endParaRP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1118300" y="5431886"/>
            <a:ext cx="510823" cy="448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6"/>
              </a:lnSpc>
            </a:pPr>
            <a:r>
              <a:rPr lang="en-US" sz="3404" dirty="0">
                <a:solidFill>
                  <a:srgbClr val="FBFBFB"/>
                </a:solidFill>
                <a:latin typeface="Al Qabas" pitchFamily="2" charset="-78"/>
                <a:ea typeface="Al Qabas Bold"/>
                <a:cs typeface="Al Qabas" pitchFamily="2" charset="-78"/>
                <a:sym typeface="Al Qabas Bold"/>
              </a:rPr>
              <a:t>2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215108" y="6371746"/>
            <a:ext cx="3625004" cy="15850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Low" rtl="1">
              <a:lnSpc>
                <a:spcPct val="150000"/>
              </a:lnSpc>
            </a:pPr>
            <a:r>
              <a:rPr lang="ar-EG" sz="2400" dirty="0" err="1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تنظي</a:t>
            </a:r>
            <a:r>
              <a:rPr lang="ar-EG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ــــــــــــــ</a:t>
            </a:r>
            <a:r>
              <a:rPr lang="ar-SA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ـــــــــ</a:t>
            </a:r>
            <a:r>
              <a:rPr lang="ar-EG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ــــــم الدورات التدريبيــة وورش العمل التطويري</a:t>
            </a:r>
            <a:r>
              <a:rPr lang="ar-SA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</a:t>
            </a:r>
            <a:r>
              <a:rPr lang="ar-EG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ة بسلاســـــــــة.</a:t>
            </a:r>
          </a:p>
        </p:txBody>
      </p:sp>
      <p:grpSp>
        <p:nvGrpSpPr>
          <p:cNvPr id="23" name="Group 23"/>
          <p:cNvGrpSpPr/>
          <p:nvPr/>
        </p:nvGrpSpPr>
        <p:grpSpPr>
          <a:xfrm rot="10800000">
            <a:off x="6887486" y="5284069"/>
            <a:ext cx="732790" cy="732790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AF44"/>
            </a:solidFill>
          </p:spPr>
          <p:txBody>
            <a:bodyPr/>
            <a:lstStyle/>
            <a:p>
              <a:endParaRPr lang="ar-SA">
                <a:latin typeface="Al Qabas" pitchFamily="2" charset="-78"/>
                <a:cs typeface="Al Qabas" pitchFamily="2" charset="-78"/>
              </a:endParaRP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1574" tIns="31574" rIns="31574" bIns="31574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>
                <a:latin typeface="Al Qabas" pitchFamily="2" charset="-78"/>
                <a:cs typeface="Al Qabas" pitchFamily="2" charset="-78"/>
              </a:endParaRPr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6998469" y="5458142"/>
            <a:ext cx="510823" cy="448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6"/>
              </a:lnSpc>
            </a:pPr>
            <a:r>
              <a:rPr lang="en-US" sz="3404" dirty="0">
                <a:solidFill>
                  <a:srgbClr val="FBFBFB"/>
                </a:solidFill>
                <a:latin typeface="Al Qabas" pitchFamily="2" charset="-78"/>
                <a:ea typeface="Al Qabas Bold"/>
                <a:cs typeface="Al Qabas" pitchFamily="2" charset="-78"/>
                <a:sym typeface="Al Qabas Bold"/>
              </a:rPr>
              <a:t>3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761053" y="6371746"/>
            <a:ext cx="3868404" cy="15850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Low" rtl="1">
              <a:lnSpc>
                <a:spcPct val="150000"/>
              </a:lnSpc>
            </a:pPr>
            <a:r>
              <a:rPr lang="ar-EG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تهيئـ</a:t>
            </a:r>
            <a:r>
              <a:rPr lang="ar-SA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</a:t>
            </a:r>
            <a:r>
              <a:rPr lang="ar-EG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ة بيئــــــة ملائمــــ</a:t>
            </a:r>
            <a:r>
              <a:rPr lang="ar-SA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ــــــ</a:t>
            </a:r>
            <a:r>
              <a:rPr lang="ar-EG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ة للفريــــــــ</a:t>
            </a:r>
            <a:r>
              <a:rPr lang="ar-SA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</a:t>
            </a:r>
            <a:r>
              <a:rPr lang="ar-EG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ـــق </a:t>
            </a:r>
            <a:r>
              <a:rPr lang="ar-EG" sz="2400" dirty="0" err="1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المتخص</a:t>
            </a:r>
            <a:r>
              <a:rPr lang="ar-SA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</a:t>
            </a:r>
            <a:r>
              <a:rPr lang="ar-EG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ص للعمـــــــ</a:t>
            </a:r>
            <a:r>
              <a:rPr lang="ar-SA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</a:t>
            </a:r>
            <a:r>
              <a:rPr lang="ar-EG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ل بكفـــــــــ</a:t>
            </a:r>
            <a:r>
              <a:rPr lang="ar-SA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ــــــ</a:t>
            </a:r>
            <a:r>
              <a:rPr lang="ar-EG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</a:t>
            </a:r>
            <a:r>
              <a:rPr lang="ar-EG" sz="2400" dirty="0" err="1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اءة</a:t>
            </a:r>
            <a:r>
              <a:rPr lang="ar-EG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.</a:t>
            </a:r>
          </a:p>
        </p:txBody>
      </p:sp>
      <p:grpSp>
        <p:nvGrpSpPr>
          <p:cNvPr id="29" name="Group 29"/>
          <p:cNvGrpSpPr/>
          <p:nvPr/>
        </p:nvGrpSpPr>
        <p:grpSpPr>
          <a:xfrm rot="10800000">
            <a:off x="2590007" y="5284069"/>
            <a:ext cx="732790" cy="732790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AF44"/>
            </a:solidFill>
          </p:spPr>
          <p:txBody>
            <a:bodyPr/>
            <a:lstStyle/>
            <a:p>
              <a:endParaRPr lang="ar-SA">
                <a:latin typeface="Al Qabas" pitchFamily="2" charset="-78"/>
                <a:cs typeface="Al Qabas" pitchFamily="2" charset="-78"/>
              </a:endParaRP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1574" tIns="31574" rIns="31574" bIns="31574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>
                <a:latin typeface="Al Qabas" pitchFamily="2" charset="-78"/>
                <a:cs typeface="Al Qabas" pitchFamily="2" charset="-78"/>
              </a:endParaRPr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2700990" y="5458142"/>
            <a:ext cx="510823" cy="448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6"/>
              </a:lnSpc>
            </a:pPr>
            <a:r>
              <a:rPr lang="en-US" sz="3404" dirty="0">
                <a:solidFill>
                  <a:srgbClr val="FBFBFB"/>
                </a:solidFill>
                <a:latin typeface="Al Qabas" pitchFamily="2" charset="-78"/>
                <a:ea typeface="Al Qabas Bold"/>
                <a:cs typeface="Al Qabas" pitchFamily="2" charset="-78"/>
                <a:sym typeface="Al Qabas Bold"/>
              </a:rPr>
              <a:t>4</a:t>
            </a:r>
          </a:p>
        </p:txBody>
      </p:sp>
      <p:sp>
        <p:nvSpPr>
          <p:cNvPr id="34" name="AutoShape 34"/>
          <p:cNvSpPr/>
          <p:nvPr/>
        </p:nvSpPr>
        <p:spPr>
          <a:xfrm flipV="1">
            <a:off x="0" y="9446421"/>
            <a:ext cx="16646608" cy="0"/>
          </a:xfrm>
          <a:prstGeom prst="line">
            <a:avLst/>
          </a:prstGeom>
          <a:ln w="25400" cap="flat">
            <a:solidFill>
              <a:srgbClr val="6AAF4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>
              <a:latin typeface="Al Qabas" pitchFamily="2" charset="-78"/>
              <a:cs typeface="Al Qabas" pitchFamily="2" charset="-78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16646608" y="9215438"/>
            <a:ext cx="612692" cy="400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79"/>
              </a:lnSpc>
            </a:pPr>
            <a:r>
              <a:rPr lang="en-US" sz="2485" dirty="0">
                <a:solidFill>
                  <a:srgbClr val="6AAF44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</a:rPr>
              <a:t>23</a:t>
            </a:r>
          </a:p>
        </p:txBody>
      </p:sp>
      <p:sp>
        <p:nvSpPr>
          <p:cNvPr id="9" name="TextBox 12">
            <a:extLst>
              <a:ext uri="{FF2B5EF4-FFF2-40B4-BE49-F238E27FC236}">
                <a16:creationId xmlns:a16="http://schemas.microsoft.com/office/drawing/2014/main" id="{EE963BFB-4613-7BF7-75CA-5B69EA597840}"/>
              </a:ext>
            </a:extLst>
          </p:cNvPr>
          <p:cNvSpPr txBox="1"/>
          <p:nvPr/>
        </p:nvSpPr>
        <p:spPr>
          <a:xfrm>
            <a:off x="9114692" y="1078666"/>
            <a:ext cx="8517959" cy="699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132"/>
              </a:lnSpc>
            </a:pPr>
            <a:r>
              <a:rPr lang="ar-EG" sz="4400" b="1" dirty="0">
                <a:solidFill>
                  <a:srgbClr val="6AAF44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 Bold"/>
                <a:rtl/>
              </a:rPr>
              <a:t>واقـــع التشغيــــــل الحـــــالي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00859534-AB85-6D01-4925-CA7BE4B9992D}"/>
              </a:ext>
            </a:extLst>
          </p:cNvPr>
          <p:cNvSpPr/>
          <p:nvPr/>
        </p:nvSpPr>
        <p:spPr>
          <a:xfrm>
            <a:off x="17907000" y="847750"/>
            <a:ext cx="394858" cy="1171550"/>
          </a:xfrm>
          <a:prstGeom prst="rect">
            <a:avLst/>
          </a:prstGeom>
          <a:solidFill>
            <a:srgbClr val="6AAF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1" eaLnBrk="1" latinLnBrk="0" hangingPunct="1"/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6AAF44">
                <a:alpha val="100000"/>
              </a:srgbClr>
            </a:gs>
            <a:gs pos="100000">
              <a:srgbClr val="15727A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4924" b="-42852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1000"/>
            </a:blip>
            <a:stretch>
              <a:fillRect l="-371" t="-9479" b="-9479"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8288000" cy="10287000"/>
            <a:chOff x="0" y="0"/>
            <a:chExt cx="5621347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621347" cy="2709333"/>
            </a:xfrm>
            <a:custGeom>
              <a:avLst/>
              <a:gdLst/>
              <a:ahLst/>
              <a:cxnLst/>
              <a:rect l="l" t="t" r="r" b="b"/>
              <a:pathLst>
                <a:path w="5621347" h="2709333">
                  <a:moveTo>
                    <a:pt x="0" y="0"/>
                  </a:moveTo>
                  <a:lnTo>
                    <a:pt x="5621347" y="0"/>
                  </a:lnTo>
                  <a:lnTo>
                    <a:pt x="562134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6AAF44">
                    <a:alpha val="10500"/>
                  </a:srgbClr>
                </a:gs>
                <a:gs pos="100000">
                  <a:srgbClr val="15727A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5621347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5828218" y="847750"/>
            <a:ext cx="1425415" cy="1453015"/>
          </a:xfrm>
          <a:custGeom>
            <a:avLst/>
            <a:gdLst/>
            <a:ahLst/>
            <a:cxnLst/>
            <a:rect l="l" t="t" r="r" b="b"/>
            <a:pathLst>
              <a:path w="2101299" h="2141986">
                <a:moveTo>
                  <a:pt x="0" y="0"/>
                </a:moveTo>
                <a:lnTo>
                  <a:pt x="2101299" y="0"/>
                </a:lnTo>
                <a:lnTo>
                  <a:pt x="2101299" y="2141986"/>
                </a:lnTo>
                <a:lnTo>
                  <a:pt x="0" y="21419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7592" t="-34295" r="-117592" b="-50664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2" name="AutoShape 12"/>
          <p:cNvSpPr/>
          <p:nvPr/>
        </p:nvSpPr>
        <p:spPr>
          <a:xfrm flipV="1">
            <a:off x="0" y="9446421"/>
            <a:ext cx="16646608" cy="0"/>
          </a:xfrm>
          <a:prstGeom prst="line">
            <a:avLst/>
          </a:prstGeom>
          <a:ln w="25400" cap="flat">
            <a:solidFill>
              <a:srgbClr val="FBFBF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/>
          </a:p>
        </p:txBody>
      </p:sp>
      <p:sp>
        <p:nvSpPr>
          <p:cNvPr id="13" name="TextBox 13"/>
          <p:cNvSpPr txBox="1"/>
          <p:nvPr/>
        </p:nvSpPr>
        <p:spPr>
          <a:xfrm>
            <a:off x="16646608" y="9215438"/>
            <a:ext cx="612692" cy="432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79"/>
              </a:lnSpc>
            </a:pPr>
            <a:r>
              <a:rPr lang="en-US" sz="2485" dirty="0">
                <a:solidFill>
                  <a:srgbClr val="FBFBFB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</a:rPr>
              <a:t>25</a:t>
            </a:r>
          </a:p>
        </p:txBody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8695B6F9-BD33-8387-547C-5C847584FB54}"/>
              </a:ext>
            </a:extLst>
          </p:cNvPr>
          <p:cNvSpPr/>
          <p:nvPr/>
        </p:nvSpPr>
        <p:spPr>
          <a:xfrm>
            <a:off x="-3562289" y="5524500"/>
            <a:ext cx="8261225" cy="8313351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gradFill rotWithShape="1">
            <a:gsLst>
              <a:gs pos="0">
                <a:srgbClr val="15727A">
                  <a:alpha val="0"/>
                </a:srgbClr>
              </a:gs>
              <a:gs pos="100000">
                <a:srgbClr val="15727A">
                  <a:alpha val="18000"/>
                </a:srgbClr>
              </a:gs>
            </a:gsLst>
            <a:path path="circle">
              <a:fillToRect l="50000" t="50000" r="50000" b="50000"/>
            </a:path>
          </a:gradFill>
        </p:spPr>
        <p:txBody>
          <a:bodyPr/>
          <a:lstStyle/>
          <a:p>
            <a:endParaRPr lang="ar-SA"/>
          </a:p>
        </p:txBody>
      </p:sp>
      <p:grpSp>
        <p:nvGrpSpPr>
          <p:cNvPr id="11" name="Group 8">
            <a:extLst>
              <a:ext uri="{FF2B5EF4-FFF2-40B4-BE49-F238E27FC236}">
                <a16:creationId xmlns:a16="http://schemas.microsoft.com/office/drawing/2014/main" id="{B2E102A0-5E43-04D3-14F9-48F1783DAAF0}"/>
              </a:ext>
            </a:extLst>
          </p:cNvPr>
          <p:cNvGrpSpPr/>
          <p:nvPr/>
        </p:nvGrpSpPr>
        <p:grpSpPr>
          <a:xfrm rot="-5400000">
            <a:off x="15881217" y="6111943"/>
            <a:ext cx="1372416" cy="1372416"/>
            <a:chOff x="0" y="0"/>
            <a:chExt cx="812800" cy="812800"/>
          </a:xfrm>
        </p:grpSpPr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29270A9D-EDF8-AA70-2F82-3BE10800F9F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TextBox 10">
              <a:extLst>
                <a:ext uri="{FF2B5EF4-FFF2-40B4-BE49-F238E27FC236}">
                  <a16:creationId xmlns:a16="http://schemas.microsoft.com/office/drawing/2014/main" id="{ABF96B08-F9C2-DC6B-D90E-AC4F5FD4D782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9151" tIns="49151" rIns="49151" bIns="49151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TextBox 14">
            <a:extLst>
              <a:ext uri="{FF2B5EF4-FFF2-40B4-BE49-F238E27FC236}">
                <a16:creationId xmlns:a16="http://schemas.microsoft.com/office/drawing/2014/main" id="{3ED3D95B-2889-5029-C104-4E1C6EE15861}"/>
              </a:ext>
            </a:extLst>
          </p:cNvPr>
          <p:cNvSpPr txBox="1"/>
          <p:nvPr/>
        </p:nvSpPr>
        <p:spPr>
          <a:xfrm>
            <a:off x="9906000" y="8312493"/>
            <a:ext cx="7347633" cy="5866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>
              <a:lnSpc>
                <a:spcPts val="4511"/>
              </a:lnSpc>
            </a:pPr>
            <a:r>
              <a:rPr lang="ar-EG" sz="6000" b="1" dirty="0">
                <a:solidFill>
                  <a:srgbClr val="FBFBFB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شركــــ</a:t>
            </a:r>
            <a:r>
              <a:rPr lang="ar-SA" sz="6000" b="1" dirty="0">
                <a:solidFill>
                  <a:srgbClr val="FBFBFB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ــ</a:t>
            </a:r>
            <a:r>
              <a:rPr lang="ar-EG" sz="6000" b="1" dirty="0" err="1">
                <a:solidFill>
                  <a:srgbClr val="FBFBFB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اء</a:t>
            </a:r>
            <a:r>
              <a:rPr lang="ar-EG" sz="6000" b="1" dirty="0">
                <a:solidFill>
                  <a:srgbClr val="FBFBFB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 النجــــــ</a:t>
            </a:r>
            <a:r>
              <a:rPr lang="ar-SA" sz="6000" b="1" dirty="0">
                <a:solidFill>
                  <a:srgbClr val="FBFBFB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ـــــــ</a:t>
            </a:r>
            <a:r>
              <a:rPr lang="ar-EG" sz="6000" b="1" dirty="0">
                <a:solidFill>
                  <a:srgbClr val="FBFBFB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ــاح</a:t>
            </a:r>
          </a:p>
        </p:txBody>
      </p:sp>
      <p:sp>
        <p:nvSpPr>
          <p:cNvPr id="19" name="TextBox 15">
            <a:extLst>
              <a:ext uri="{FF2B5EF4-FFF2-40B4-BE49-F238E27FC236}">
                <a16:creationId xmlns:a16="http://schemas.microsoft.com/office/drawing/2014/main" id="{A7392370-0B7A-48F6-709D-54A5108AF05C}"/>
              </a:ext>
            </a:extLst>
          </p:cNvPr>
          <p:cNvSpPr txBox="1"/>
          <p:nvPr/>
        </p:nvSpPr>
        <p:spPr>
          <a:xfrm>
            <a:off x="16074139" y="6109740"/>
            <a:ext cx="986572" cy="1211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94"/>
              </a:lnSpc>
            </a:pPr>
            <a:r>
              <a:rPr lang="en-US" sz="6000" dirty="0">
                <a:solidFill>
                  <a:srgbClr val="6AAF44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</a:rPr>
              <a:t>05</a:t>
            </a:r>
            <a:endParaRPr lang="en-US" sz="7281" dirty="0">
              <a:solidFill>
                <a:srgbClr val="6AAF44"/>
              </a:solidFill>
              <a:latin typeface="IBM Plex Sans Arabic Medium" panose="020B0603050203000203" pitchFamily="34" charset="-78"/>
              <a:ea typeface="Al Qabas"/>
              <a:cs typeface="IBM Plex Sans Arabic Medium" panose="020B0603050203000203" pitchFamily="34" charset="-78"/>
              <a:sym typeface="Al Qaba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34924" b="-42852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 dirty="0"/>
          </a:p>
        </p:txBody>
      </p:sp>
      <p:grpSp>
        <p:nvGrpSpPr>
          <p:cNvPr id="3" name="Group 3"/>
          <p:cNvGrpSpPr/>
          <p:nvPr/>
        </p:nvGrpSpPr>
        <p:grpSpPr>
          <a:xfrm>
            <a:off x="-3584485" y="-4958906"/>
            <a:ext cx="8314433" cy="8314433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5727A">
                    <a:alpha val="0"/>
                  </a:srgbClr>
                </a:gs>
                <a:gs pos="100000">
                  <a:srgbClr val="15727A">
                    <a:alpha val="18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028700" y="847750"/>
            <a:ext cx="1425415" cy="1453015"/>
          </a:xfrm>
          <a:custGeom>
            <a:avLst/>
            <a:gdLst/>
            <a:ahLst/>
            <a:cxnLst/>
            <a:rect l="l" t="t" r="r" b="b"/>
            <a:pathLst>
              <a:path w="1425415" h="1453015">
                <a:moveTo>
                  <a:pt x="0" y="0"/>
                </a:moveTo>
                <a:lnTo>
                  <a:pt x="1425415" y="0"/>
                </a:lnTo>
                <a:lnTo>
                  <a:pt x="1425415" y="1453015"/>
                </a:lnTo>
                <a:lnTo>
                  <a:pt x="0" y="14530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7592" t="-34295" r="-117592" b="-50664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" name="Freeform 7" descr="Upscale Image"/>
          <p:cNvSpPr/>
          <p:nvPr/>
        </p:nvSpPr>
        <p:spPr>
          <a:xfrm>
            <a:off x="14886464" y="4082772"/>
            <a:ext cx="1463228" cy="1661829"/>
          </a:xfrm>
          <a:custGeom>
            <a:avLst/>
            <a:gdLst/>
            <a:ahLst/>
            <a:cxnLst/>
            <a:rect l="l" t="t" r="r" b="b"/>
            <a:pathLst>
              <a:path w="2261818" h="2568810">
                <a:moveTo>
                  <a:pt x="0" y="0"/>
                </a:moveTo>
                <a:lnTo>
                  <a:pt x="2261818" y="0"/>
                </a:lnTo>
                <a:lnTo>
                  <a:pt x="2261818" y="2568810"/>
                </a:lnTo>
                <a:lnTo>
                  <a:pt x="0" y="25688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3612" t="-41230" r="-53612" b="-41230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sp>
        <p:nvSpPr>
          <p:cNvPr id="8" name="Freeform 8" descr="Upscale Image"/>
          <p:cNvSpPr/>
          <p:nvPr/>
        </p:nvSpPr>
        <p:spPr>
          <a:xfrm>
            <a:off x="8741782" y="4222903"/>
            <a:ext cx="1965019" cy="1492596"/>
          </a:xfrm>
          <a:custGeom>
            <a:avLst/>
            <a:gdLst/>
            <a:ahLst/>
            <a:cxnLst/>
            <a:rect l="l" t="t" r="r" b="b"/>
            <a:pathLst>
              <a:path w="2771077" h="2104864">
                <a:moveTo>
                  <a:pt x="0" y="0"/>
                </a:moveTo>
                <a:lnTo>
                  <a:pt x="2771076" y="0"/>
                </a:lnTo>
                <a:lnTo>
                  <a:pt x="2771076" y="2104864"/>
                </a:lnTo>
                <a:lnTo>
                  <a:pt x="0" y="210486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sp>
        <p:nvSpPr>
          <p:cNvPr id="9" name="Freeform 9" descr="Upscale Image"/>
          <p:cNvSpPr/>
          <p:nvPr/>
        </p:nvSpPr>
        <p:spPr>
          <a:xfrm>
            <a:off x="5044197" y="4030223"/>
            <a:ext cx="2451048" cy="1685276"/>
          </a:xfrm>
          <a:custGeom>
            <a:avLst/>
            <a:gdLst/>
            <a:ahLst/>
            <a:cxnLst/>
            <a:rect l="l" t="t" r="r" b="b"/>
            <a:pathLst>
              <a:path w="3209869" h="2207022">
                <a:moveTo>
                  <a:pt x="0" y="0"/>
                </a:moveTo>
                <a:lnTo>
                  <a:pt x="3209870" y="0"/>
                </a:lnTo>
                <a:lnTo>
                  <a:pt x="3209870" y="2207022"/>
                </a:lnTo>
                <a:lnTo>
                  <a:pt x="0" y="220702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1809" t="-36145" r="-16308" b="-50187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sp>
        <p:nvSpPr>
          <p:cNvPr id="10" name="Freeform 10"/>
          <p:cNvSpPr/>
          <p:nvPr/>
        </p:nvSpPr>
        <p:spPr>
          <a:xfrm>
            <a:off x="12741165" y="7148531"/>
            <a:ext cx="3608527" cy="934153"/>
          </a:xfrm>
          <a:custGeom>
            <a:avLst/>
            <a:gdLst/>
            <a:ahLst/>
            <a:cxnLst/>
            <a:rect l="l" t="t" r="r" b="b"/>
            <a:pathLst>
              <a:path w="4758362" h="1098666">
                <a:moveTo>
                  <a:pt x="0" y="0"/>
                </a:moveTo>
                <a:lnTo>
                  <a:pt x="4758362" y="0"/>
                </a:lnTo>
                <a:lnTo>
                  <a:pt x="4758362" y="1098666"/>
                </a:lnTo>
                <a:lnTo>
                  <a:pt x="0" y="10986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 dirty="0"/>
          </a:p>
        </p:txBody>
      </p:sp>
      <p:sp>
        <p:nvSpPr>
          <p:cNvPr id="12" name="TextBox 12"/>
          <p:cNvSpPr txBox="1"/>
          <p:nvPr/>
        </p:nvSpPr>
        <p:spPr>
          <a:xfrm>
            <a:off x="4370527" y="1563867"/>
            <a:ext cx="9546945" cy="709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6132"/>
              </a:lnSpc>
            </a:pPr>
            <a:r>
              <a:rPr lang="ar-SA" sz="4800" b="1" dirty="0">
                <a:solidFill>
                  <a:srgbClr val="6AAF44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 Bold"/>
                <a:rtl/>
              </a:rPr>
              <a:t>شـــــركــــــــــــاء الـــــنـــجـــــــاح</a:t>
            </a:r>
            <a:endParaRPr lang="ar-EG" sz="4800" b="1" dirty="0">
              <a:solidFill>
                <a:srgbClr val="6AAF44"/>
              </a:solidFill>
              <a:latin typeface="Al Qabas Bold" pitchFamily="2" charset="-78"/>
              <a:ea typeface="Al Qabas Bold"/>
              <a:cs typeface="Al Qabas Bold" pitchFamily="2" charset="-78"/>
              <a:sym typeface="Al Qabas Bold"/>
              <a:rtl/>
            </a:endParaRPr>
          </a:p>
        </p:txBody>
      </p:sp>
      <p:sp>
        <p:nvSpPr>
          <p:cNvPr id="14" name="AutoShape 14"/>
          <p:cNvSpPr/>
          <p:nvPr/>
        </p:nvSpPr>
        <p:spPr>
          <a:xfrm flipV="1">
            <a:off x="0" y="9446421"/>
            <a:ext cx="16646608" cy="0"/>
          </a:xfrm>
          <a:prstGeom prst="line">
            <a:avLst/>
          </a:prstGeom>
          <a:ln w="25400" cap="flat">
            <a:solidFill>
              <a:srgbClr val="6AAF4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/>
          </a:p>
        </p:txBody>
      </p:sp>
      <p:sp>
        <p:nvSpPr>
          <p:cNvPr id="15" name="TextBox 15"/>
          <p:cNvSpPr txBox="1"/>
          <p:nvPr/>
        </p:nvSpPr>
        <p:spPr>
          <a:xfrm>
            <a:off x="16646608" y="9215438"/>
            <a:ext cx="612692" cy="432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79"/>
              </a:lnSpc>
            </a:pPr>
            <a:r>
              <a:rPr lang="en-US" sz="2485" dirty="0">
                <a:solidFill>
                  <a:srgbClr val="6AAF44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</a:rPr>
              <a:t>26</a:t>
            </a: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885322DB-5B24-6A81-57DF-FD7C2797139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5434" y="7031447"/>
            <a:ext cx="2606106" cy="1201252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BA1EFB93-7E53-4CD3-BEC2-A19C38B72D8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63" b="23363"/>
          <a:stretch>
            <a:fillRect/>
          </a:stretch>
        </p:blipFill>
        <p:spPr>
          <a:xfrm>
            <a:off x="1894562" y="7021747"/>
            <a:ext cx="3481247" cy="1318600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80E5772D-343A-C536-26EA-63701169336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3338" y="4052949"/>
            <a:ext cx="1686589" cy="1764775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9520B2A4-203C-B429-A14F-C1DC1C9B9CF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0" t="15380" r="11351" b="14151"/>
          <a:stretch>
            <a:fillRect/>
          </a:stretch>
        </p:blipFill>
        <p:spPr>
          <a:xfrm>
            <a:off x="1888602" y="4096212"/>
            <a:ext cx="1909058" cy="17624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34924" b="-42852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 dirty="0"/>
          </a:p>
        </p:txBody>
      </p:sp>
      <p:grpSp>
        <p:nvGrpSpPr>
          <p:cNvPr id="3" name="Group 3"/>
          <p:cNvGrpSpPr/>
          <p:nvPr/>
        </p:nvGrpSpPr>
        <p:grpSpPr>
          <a:xfrm>
            <a:off x="-3584485" y="-4958906"/>
            <a:ext cx="8314433" cy="8314433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5727A">
                    <a:alpha val="0"/>
                  </a:srgbClr>
                </a:gs>
                <a:gs pos="100000">
                  <a:srgbClr val="15727A">
                    <a:alpha val="18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028700" y="847750"/>
            <a:ext cx="1425415" cy="1453015"/>
          </a:xfrm>
          <a:custGeom>
            <a:avLst/>
            <a:gdLst/>
            <a:ahLst/>
            <a:cxnLst/>
            <a:rect l="l" t="t" r="r" b="b"/>
            <a:pathLst>
              <a:path w="1425415" h="1453015">
                <a:moveTo>
                  <a:pt x="0" y="0"/>
                </a:moveTo>
                <a:lnTo>
                  <a:pt x="1425415" y="0"/>
                </a:lnTo>
                <a:lnTo>
                  <a:pt x="1425415" y="1453015"/>
                </a:lnTo>
                <a:lnTo>
                  <a:pt x="0" y="14530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7592" t="-34295" r="-117592" b="-50664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" name="TextBox 7"/>
          <p:cNvSpPr txBox="1"/>
          <p:nvPr/>
        </p:nvSpPr>
        <p:spPr>
          <a:xfrm>
            <a:off x="4370527" y="1373541"/>
            <a:ext cx="9546945" cy="709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6132"/>
              </a:lnSpc>
            </a:pPr>
            <a:r>
              <a:rPr lang="ar-SA" sz="4800" b="1" dirty="0">
                <a:solidFill>
                  <a:srgbClr val="6AAF44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 Bold"/>
                <a:rtl/>
              </a:rPr>
              <a:t>الـــــــــــــداعـــــمـــــيـــــــــن</a:t>
            </a:r>
            <a:endParaRPr lang="ar-EG" sz="4800" b="1" dirty="0">
              <a:solidFill>
                <a:srgbClr val="6AAF44"/>
              </a:solidFill>
              <a:latin typeface="Al Qabas Bold" pitchFamily="2" charset="-78"/>
              <a:ea typeface="Al Qabas Bold"/>
              <a:cs typeface="Al Qabas Bold" pitchFamily="2" charset="-78"/>
              <a:sym typeface="Al Qabas Bold"/>
              <a:rtl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2696177" y="3563544"/>
            <a:ext cx="1648796" cy="2043963"/>
          </a:xfrm>
          <a:custGeom>
            <a:avLst/>
            <a:gdLst/>
            <a:ahLst/>
            <a:cxnLst/>
            <a:rect l="l" t="t" r="r" b="b"/>
            <a:pathLst>
              <a:path w="2085288" h="2585068">
                <a:moveTo>
                  <a:pt x="0" y="0"/>
                </a:moveTo>
                <a:lnTo>
                  <a:pt x="2085288" y="0"/>
                </a:lnTo>
                <a:lnTo>
                  <a:pt x="2085288" y="2585069"/>
                </a:lnTo>
                <a:lnTo>
                  <a:pt x="0" y="25850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sp>
        <p:nvSpPr>
          <p:cNvPr id="9" name="Freeform 9"/>
          <p:cNvSpPr/>
          <p:nvPr/>
        </p:nvSpPr>
        <p:spPr>
          <a:xfrm>
            <a:off x="6039959" y="3396780"/>
            <a:ext cx="1634513" cy="2016496"/>
          </a:xfrm>
          <a:custGeom>
            <a:avLst/>
            <a:gdLst/>
            <a:ahLst/>
            <a:cxnLst/>
            <a:rect l="l" t="t" r="r" b="b"/>
            <a:pathLst>
              <a:path w="2156427" h="2660381">
                <a:moveTo>
                  <a:pt x="0" y="0"/>
                </a:moveTo>
                <a:lnTo>
                  <a:pt x="2156427" y="0"/>
                </a:lnTo>
                <a:lnTo>
                  <a:pt x="2156427" y="2660381"/>
                </a:lnTo>
                <a:lnTo>
                  <a:pt x="0" y="26603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4236" r="-9133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sp>
        <p:nvSpPr>
          <p:cNvPr id="10" name="Freeform 10"/>
          <p:cNvSpPr/>
          <p:nvPr/>
        </p:nvSpPr>
        <p:spPr>
          <a:xfrm>
            <a:off x="9744638" y="3414345"/>
            <a:ext cx="2185582" cy="2077487"/>
          </a:xfrm>
          <a:custGeom>
            <a:avLst/>
            <a:gdLst/>
            <a:ahLst/>
            <a:cxnLst/>
            <a:rect l="l" t="t" r="r" b="b"/>
            <a:pathLst>
              <a:path w="2548611" h="2422561">
                <a:moveTo>
                  <a:pt x="0" y="0"/>
                </a:moveTo>
                <a:lnTo>
                  <a:pt x="2548610" y="0"/>
                </a:lnTo>
                <a:lnTo>
                  <a:pt x="2548610" y="2422561"/>
                </a:lnTo>
                <a:lnTo>
                  <a:pt x="0" y="24225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203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sp>
        <p:nvSpPr>
          <p:cNvPr id="12" name="Freeform 12"/>
          <p:cNvSpPr/>
          <p:nvPr/>
        </p:nvSpPr>
        <p:spPr>
          <a:xfrm>
            <a:off x="13239733" y="3611991"/>
            <a:ext cx="2313915" cy="1947068"/>
          </a:xfrm>
          <a:custGeom>
            <a:avLst/>
            <a:gdLst/>
            <a:ahLst/>
            <a:cxnLst/>
            <a:rect l="l" t="t" r="r" b="b"/>
            <a:pathLst>
              <a:path w="2796034" h="2352753">
                <a:moveTo>
                  <a:pt x="0" y="0"/>
                </a:moveTo>
                <a:lnTo>
                  <a:pt x="2796035" y="0"/>
                </a:lnTo>
                <a:lnTo>
                  <a:pt x="2796035" y="2352753"/>
                </a:lnTo>
                <a:lnTo>
                  <a:pt x="0" y="235275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4921" t="-27153" r="-14921" b="-27153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sp>
        <p:nvSpPr>
          <p:cNvPr id="14" name="AutoShape 14"/>
          <p:cNvSpPr/>
          <p:nvPr/>
        </p:nvSpPr>
        <p:spPr>
          <a:xfrm flipV="1">
            <a:off x="0" y="9446421"/>
            <a:ext cx="16646608" cy="0"/>
          </a:xfrm>
          <a:prstGeom prst="line">
            <a:avLst/>
          </a:prstGeom>
          <a:ln w="25400" cap="flat">
            <a:solidFill>
              <a:srgbClr val="6AAF4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/>
          </a:p>
        </p:txBody>
      </p:sp>
      <p:sp>
        <p:nvSpPr>
          <p:cNvPr id="15" name="TextBox 15"/>
          <p:cNvSpPr txBox="1"/>
          <p:nvPr/>
        </p:nvSpPr>
        <p:spPr>
          <a:xfrm>
            <a:off x="16646608" y="9215438"/>
            <a:ext cx="612692" cy="432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79"/>
              </a:lnSpc>
            </a:pPr>
            <a:r>
              <a:rPr lang="en-US" sz="2485" dirty="0">
                <a:solidFill>
                  <a:srgbClr val="6AAF44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</a:rPr>
              <a:t>27</a:t>
            </a: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E3395D4C-1F5B-DE53-7964-D43F4DBF96D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9" t="7334" r="17373" b="7642"/>
          <a:stretch>
            <a:fillRect/>
          </a:stretch>
        </p:blipFill>
        <p:spPr>
          <a:xfrm>
            <a:off x="14148860" y="6430265"/>
            <a:ext cx="1624540" cy="2092562"/>
          </a:xfrm>
          <a:prstGeom prst="rect">
            <a:avLst/>
          </a:prstGeom>
        </p:spPr>
      </p:pic>
      <p:sp>
        <p:nvSpPr>
          <p:cNvPr id="17" name="Freeform 11"/>
          <p:cNvSpPr/>
          <p:nvPr/>
        </p:nvSpPr>
        <p:spPr>
          <a:xfrm>
            <a:off x="10212767" y="7147986"/>
            <a:ext cx="2606106" cy="1166447"/>
          </a:xfrm>
          <a:custGeom>
            <a:avLst/>
            <a:gdLst/>
            <a:ahLst/>
            <a:cxnLst/>
            <a:rect l="l" t="t" r="r" b="b"/>
            <a:pathLst>
              <a:path w="3323367" h="1487480">
                <a:moveTo>
                  <a:pt x="0" y="0"/>
                </a:moveTo>
                <a:lnTo>
                  <a:pt x="3323367" y="0"/>
                </a:lnTo>
                <a:lnTo>
                  <a:pt x="3323367" y="1487480"/>
                </a:lnTo>
                <a:lnTo>
                  <a:pt x="0" y="148748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0353" t="-32992" r="-11049" b="-19582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 dirty="0"/>
          </a:p>
        </p:txBody>
      </p:sp>
      <p:pic>
        <p:nvPicPr>
          <p:cNvPr id="19" name="صورة 18">
            <a:extLst>
              <a:ext uri="{FF2B5EF4-FFF2-40B4-BE49-F238E27FC236}">
                <a16:creationId xmlns:a16="http://schemas.microsoft.com/office/drawing/2014/main" id="{8DB389B8-0AB9-9D1A-02B2-BB5CE71F367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4" t="17647" r="10874" b="15909"/>
          <a:stretch>
            <a:fillRect/>
          </a:stretch>
        </p:blipFill>
        <p:spPr>
          <a:xfrm>
            <a:off x="6083302" y="6645741"/>
            <a:ext cx="3505200" cy="1661610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0BBF2AAF-C2C4-003D-9177-6660574B5F5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2" t="11866" r="11325" b="10829"/>
          <a:stretch>
            <a:fillRect/>
          </a:stretch>
        </p:blipFill>
        <p:spPr>
          <a:xfrm>
            <a:off x="2731346" y="6143968"/>
            <a:ext cx="2171700" cy="24445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34924" b="-42852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grpSp>
        <p:nvGrpSpPr>
          <p:cNvPr id="3" name="Group 3"/>
          <p:cNvGrpSpPr/>
          <p:nvPr/>
        </p:nvGrpSpPr>
        <p:grpSpPr>
          <a:xfrm>
            <a:off x="8728541" y="2488986"/>
            <a:ext cx="9786947" cy="9786947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5727A">
                    <a:alpha val="0"/>
                  </a:srgbClr>
                </a:gs>
                <a:gs pos="100000">
                  <a:srgbClr val="15727A">
                    <a:alpha val="18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989361" y="1930298"/>
            <a:ext cx="11298639" cy="8356702"/>
          </a:xfrm>
          <a:custGeom>
            <a:avLst/>
            <a:gdLst/>
            <a:ahLst/>
            <a:cxnLst/>
            <a:rect l="l" t="t" r="r" b="b"/>
            <a:pathLst>
              <a:path w="11298639" h="8356702">
                <a:moveTo>
                  <a:pt x="0" y="0"/>
                </a:moveTo>
                <a:lnTo>
                  <a:pt x="11298639" y="0"/>
                </a:lnTo>
                <a:lnTo>
                  <a:pt x="11298639" y="8356702"/>
                </a:lnTo>
                <a:lnTo>
                  <a:pt x="0" y="83567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0554" t="-31338"/>
            </a:stretch>
          </a:blip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sp>
        <p:nvSpPr>
          <p:cNvPr id="7" name="Freeform 7"/>
          <p:cNvSpPr/>
          <p:nvPr/>
        </p:nvSpPr>
        <p:spPr>
          <a:xfrm>
            <a:off x="1028700" y="847750"/>
            <a:ext cx="1425415" cy="1453015"/>
          </a:xfrm>
          <a:custGeom>
            <a:avLst/>
            <a:gdLst/>
            <a:ahLst/>
            <a:cxnLst/>
            <a:rect l="l" t="t" r="r" b="b"/>
            <a:pathLst>
              <a:path w="1425415" h="1453015">
                <a:moveTo>
                  <a:pt x="0" y="0"/>
                </a:moveTo>
                <a:lnTo>
                  <a:pt x="1425415" y="0"/>
                </a:lnTo>
                <a:lnTo>
                  <a:pt x="1425415" y="1453015"/>
                </a:lnTo>
                <a:lnTo>
                  <a:pt x="0" y="14530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7592" t="-34295" r="-117592" b="-50664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sp>
        <p:nvSpPr>
          <p:cNvPr id="8" name="Freeform 8"/>
          <p:cNvSpPr/>
          <p:nvPr/>
        </p:nvSpPr>
        <p:spPr>
          <a:xfrm>
            <a:off x="7689507" y="5169986"/>
            <a:ext cx="418931" cy="326243"/>
          </a:xfrm>
          <a:custGeom>
            <a:avLst/>
            <a:gdLst/>
            <a:ahLst/>
            <a:cxnLst/>
            <a:rect l="l" t="t" r="r" b="b"/>
            <a:pathLst>
              <a:path w="418931" h="326243">
                <a:moveTo>
                  <a:pt x="0" y="0"/>
                </a:moveTo>
                <a:lnTo>
                  <a:pt x="418931" y="0"/>
                </a:lnTo>
                <a:lnTo>
                  <a:pt x="418931" y="326243"/>
                </a:lnTo>
                <a:lnTo>
                  <a:pt x="0" y="3262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sp>
        <p:nvSpPr>
          <p:cNvPr id="9" name="Freeform 9"/>
          <p:cNvSpPr/>
          <p:nvPr/>
        </p:nvSpPr>
        <p:spPr>
          <a:xfrm flipH="1" flipV="1">
            <a:off x="724069" y="8017657"/>
            <a:ext cx="418931" cy="326243"/>
          </a:xfrm>
          <a:custGeom>
            <a:avLst/>
            <a:gdLst/>
            <a:ahLst/>
            <a:cxnLst/>
            <a:rect l="l" t="t" r="r" b="b"/>
            <a:pathLst>
              <a:path w="418931" h="326243">
                <a:moveTo>
                  <a:pt x="418931" y="326243"/>
                </a:moveTo>
                <a:lnTo>
                  <a:pt x="0" y="326243"/>
                </a:lnTo>
                <a:lnTo>
                  <a:pt x="0" y="0"/>
                </a:lnTo>
                <a:lnTo>
                  <a:pt x="418931" y="0"/>
                </a:lnTo>
                <a:lnTo>
                  <a:pt x="418931" y="326243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grpSp>
        <p:nvGrpSpPr>
          <p:cNvPr id="10" name="Group 10"/>
          <p:cNvGrpSpPr/>
          <p:nvPr/>
        </p:nvGrpSpPr>
        <p:grpSpPr>
          <a:xfrm>
            <a:off x="2073167" y="3148515"/>
            <a:ext cx="5115326" cy="1981200"/>
            <a:chOff x="0" y="0"/>
            <a:chExt cx="5318310" cy="205981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318310" cy="1571247"/>
            </a:xfrm>
            <a:custGeom>
              <a:avLst/>
              <a:gdLst/>
              <a:ahLst/>
              <a:cxnLst/>
              <a:rect l="l" t="t" r="r" b="b"/>
              <a:pathLst>
                <a:path w="5318310" h="1571247">
                  <a:moveTo>
                    <a:pt x="0" y="0"/>
                  </a:moveTo>
                  <a:lnTo>
                    <a:pt x="5318310" y="0"/>
                  </a:lnTo>
                  <a:lnTo>
                    <a:pt x="5318310" y="1571247"/>
                  </a:lnTo>
                  <a:lnTo>
                    <a:pt x="0" y="1571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2014538" y="1712542"/>
              <a:ext cx="1289235" cy="3472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rtl="1">
                <a:lnSpc>
                  <a:spcPts val="2127"/>
                </a:lnSpc>
              </a:pPr>
              <a:r>
                <a:rPr lang="ar-EG" sz="1519" dirty="0" err="1">
                  <a:solidFill>
                    <a:srgbClr val="6AAF44"/>
                  </a:solidFill>
                  <a:latin typeface="IBM Plex Sans Arabic Medium" panose="020B0603050203000203" pitchFamily="34" charset="-78"/>
                  <a:ea typeface="Al Qabas"/>
                  <a:cs typeface="IBM Plex Sans Arabic Medium" panose="020B0603050203000203" pitchFamily="34" charset="-78"/>
                  <a:sym typeface="Al Qabas"/>
                  <a:rtl/>
                </a:rPr>
                <a:t>حفطه</a:t>
              </a:r>
              <a:r>
                <a:rPr lang="ar-EG" sz="1519" dirty="0">
                  <a:solidFill>
                    <a:srgbClr val="6AAF44"/>
                  </a:solidFill>
                  <a:latin typeface="IBM Plex Sans Arabic Medium" panose="020B0603050203000203" pitchFamily="34" charset="-78"/>
                  <a:ea typeface="Al Qabas"/>
                  <a:cs typeface="IBM Plex Sans Arabic Medium" panose="020B0603050203000203" pitchFamily="34" charset="-78"/>
                  <a:sym typeface="Al Qabas"/>
                  <a:rtl/>
                </a:rPr>
                <a:t> الله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125929" y="5618339"/>
            <a:ext cx="7009802" cy="26930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Low" rtl="1">
              <a:lnSpc>
                <a:spcPct val="150000"/>
              </a:lnSpc>
            </a:pPr>
            <a:r>
              <a:rPr lang="ar-EG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إن مما يميز هذه البلاد هو حرص قادتها على الخير والتشجيع عليـــه ، وما ن</a:t>
            </a:r>
            <a:r>
              <a:rPr lang="ar-SA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</a:t>
            </a:r>
            <a:r>
              <a:rPr lang="ar-EG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راه من مؤسسات خيري</a:t>
            </a:r>
            <a:r>
              <a:rPr lang="ar-SA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</a:t>
            </a:r>
            <a:r>
              <a:rPr lang="ar-EG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ة في مختلف المجالات ، سواء التي تحمل أسماء ملوك هذه البلاد ، أو سواها ، إلا جانب واحد من الجوانب المشرقة لبلادنـا.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1054A3-A628-82D7-8953-39BBAFA92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3EE2649-87B6-9ADE-C93D-921E1B932A6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34924" b="-42852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 dirty="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7FA34277-D6B0-F4A0-9E4C-B81BCA528A74}"/>
              </a:ext>
            </a:extLst>
          </p:cNvPr>
          <p:cNvGrpSpPr/>
          <p:nvPr/>
        </p:nvGrpSpPr>
        <p:grpSpPr>
          <a:xfrm>
            <a:off x="-3584485" y="-4958906"/>
            <a:ext cx="8314433" cy="8314433"/>
            <a:chOff x="0" y="0"/>
            <a:chExt cx="812800" cy="81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496C71B-A81F-C2AB-F67A-F685FA47C01E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5727A">
                    <a:alpha val="0"/>
                  </a:srgbClr>
                </a:gs>
                <a:gs pos="100000">
                  <a:srgbClr val="15727A">
                    <a:alpha val="18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2911EDB-A9A2-60A6-415F-6B12005BC815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A670ED6A-06B5-6C9D-E445-C8A66CECAC43}"/>
              </a:ext>
            </a:extLst>
          </p:cNvPr>
          <p:cNvSpPr/>
          <p:nvPr/>
        </p:nvSpPr>
        <p:spPr>
          <a:xfrm>
            <a:off x="1028700" y="847750"/>
            <a:ext cx="1425415" cy="1453015"/>
          </a:xfrm>
          <a:custGeom>
            <a:avLst/>
            <a:gdLst/>
            <a:ahLst/>
            <a:cxnLst/>
            <a:rect l="l" t="t" r="r" b="b"/>
            <a:pathLst>
              <a:path w="1425415" h="1453015">
                <a:moveTo>
                  <a:pt x="0" y="0"/>
                </a:moveTo>
                <a:lnTo>
                  <a:pt x="1425415" y="0"/>
                </a:lnTo>
                <a:lnTo>
                  <a:pt x="1425415" y="1453015"/>
                </a:lnTo>
                <a:lnTo>
                  <a:pt x="0" y="14530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7592" t="-34295" r="-117592" b="-50664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1" name="Freeform 11" descr="Upscale Image">
            <a:extLst>
              <a:ext uri="{FF2B5EF4-FFF2-40B4-BE49-F238E27FC236}">
                <a16:creationId xmlns:a16="http://schemas.microsoft.com/office/drawing/2014/main" id="{E3281950-3CA0-8068-DABA-A8C71AB27873}"/>
              </a:ext>
            </a:extLst>
          </p:cNvPr>
          <p:cNvSpPr/>
          <p:nvPr/>
        </p:nvSpPr>
        <p:spPr>
          <a:xfrm>
            <a:off x="12737492" y="4527823"/>
            <a:ext cx="3347897" cy="1184514"/>
          </a:xfrm>
          <a:custGeom>
            <a:avLst/>
            <a:gdLst/>
            <a:ahLst/>
            <a:cxnLst/>
            <a:rect l="l" t="t" r="r" b="b"/>
            <a:pathLst>
              <a:path w="4733372" h="1674707">
                <a:moveTo>
                  <a:pt x="0" y="0"/>
                </a:moveTo>
                <a:lnTo>
                  <a:pt x="4733371" y="0"/>
                </a:lnTo>
                <a:lnTo>
                  <a:pt x="4733371" y="1674708"/>
                </a:lnTo>
                <a:lnTo>
                  <a:pt x="0" y="16747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850" t="-46867" r="-13004" b="-56402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sp>
        <p:nvSpPr>
          <p:cNvPr id="14" name="AutoShape 14">
            <a:extLst>
              <a:ext uri="{FF2B5EF4-FFF2-40B4-BE49-F238E27FC236}">
                <a16:creationId xmlns:a16="http://schemas.microsoft.com/office/drawing/2014/main" id="{92518E13-81AE-05E0-D944-449FA1460089}"/>
              </a:ext>
            </a:extLst>
          </p:cNvPr>
          <p:cNvSpPr/>
          <p:nvPr/>
        </p:nvSpPr>
        <p:spPr>
          <a:xfrm flipV="1">
            <a:off x="0" y="9446421"/>
            <a:ext cx="16646608" cy="0"/>
          </a:xfrm>
          <a:prstGeom prst="line">
            <a:avLst/>
          </a:prstGeom>
          <a:ln w="25400" cap="flat">
            <a:solidFill>
              <a:srgbClr val="6AAF4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3729FF35-0275-B08A-49F3-267248986A36}"/>
              </a:ext>
            </a:extLst>
          </p:cNvPr>
          <p:cNvSpPr txBox="1"/>
          <p:nvPr/>
        </p:nvSpPr>
        <p:spPr>
          <a:xfrm>
            <a:off x="16646608" y="9215438"/>
            <a:ext cx="612692" cy="432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79"/>
              </a:lnSpc>
            </a:pPr>
            <a:r>
              <a:rPr lang="en-US" sz="2485" dirty="0">
                <a:solidFill>
                  <a:srgbClr val="6AAF44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</a:rPr>
              <a:t>27</a:t>
            </a:r>
          </a:p>
        </p:txBody>
      </p:sp>
      <p:pic>
        <p:nvPicPr>
          <p:cNvPr id="16" name="صورة 15">
            <a:extLst>
              <a:ext uri="{FF2B5EF4-FFF2-40B4-BE49-F238E27FC236}">
                <a16:creationId xmlns:a16="http://schemas.microsoft.com/office/drawing/2014/main" id="{84AE017C-F47E-7BF3-2C44-A65D9ED291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4662" y="3689271"/>
            <a:ext cx="3833538" cy="2034973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4F5937FB-7F87-45B8-90B7-9758BFA971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1536" y="6242926"/>
            <a:ext cx="4384904" cy="3002245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B433950C-3252-0C5A-AC78-975F9C225F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37" r="29872"/>
          <a:stretch>
            <a:fillRect/>
          </a:stretch>
        </p:blipFill>
        <p:spPr>
          <a:xfrm>
            <a:off x="7333151" y="6352173"/>
            <a:ext cx="3164498" cy="2190149"/>
          </a:xfrm>
          <a:prstGeom prst="rect">
            <a:avLst/>
          </a:pr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17BA5025-3D9F-4837-6AB1-2AF6D9ACE2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65"/>
          <a:stretch>
            <a:fillRect/>
          </a:stretch>
        </p:blipFill>
        <p:spPr>
          <a:xfrm>
            <a:off x="10832169" y="7177956"/>
            <a:ext cx="2731006" cy="14984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59BFDF6-9B7D-2D68-7FE3-08A3BDB12FC5}"/>
              </a:ext>
            </a:extLst>
          </p:cNvPr>
          <p:cNvSpPr txBox="1"/>
          <p:nvPr/>
        </p:nvSpPr>
        <p:spPr>
          <a:xfrm>
            <a:off x="4370527" y="1373541"/>
            <a:ext cx="9546945" cy="709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6132"/>
              </a:lnSpc>
            </a:pPr>
            <a:r>
              <a:rPr lang="ar-SA" sz="4800" b="1" dirty="0">
                <a:solidFill>
                  <a:srgbClr val="6AAF44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 Bold"/>
                <a:rtl/>
              </a:rPr>
              <a:t>الـــــشــــركــــــــــــاء</a:t>
            </a:r>
            <a:endParaRPr lang="ar-EG" sz="4800" b="1" dirty="0">
              <a:solidFill>
                <a:srgbClr val="6AAF44"/>
              </a:solidFill>
              <a:latin typeface="Al Qabas Bold" pitchFamily="2" charset="-78"/>
              <a:ea typeface="Al Qabas Bold"/>
              <a:cs typeface="Al Qabas Bold" pitchFamily="2" charset="-78"/>
              <a:sym typeface="Al Qabas Bold"/>
              <a:rtl/>
            </a:endParaRPr>
          </a:p>
        </p:txBody>
      </p:sp>
      <p:pic>
        <p:nvPicPr>
          <p:cNvPr id="10" name="صورة 9" descr="صورة تحتوي على الخط, الرسومات, شعار, نص&#10;&#10;تم إنشاء الوصف تلقائياً">
            <a:extLst>
              <a:ext uri="{FF2B5EF4-FFF2-40B4-BE49-F238E27FC236}">
                <a16:creationId xmlns:a16="http://schemas.microsoft.com/office/drawing/2014/main" id="{6756E4DD-8141-9717-C5DA-D2DFC817CA6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347" y="4154528"/>
            <a:ext cx="5080000" cy="1651000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FFDAE1E6-037C-6F87-48A0-147F4B55242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439" y="3498732"/>
            <a:ext cx="2332723" cy="221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19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2">
            <a:extLst>
              <a:ext uri="{FF2B5EF4-FFF2-40B4-BE49-F238E27FC236}">
                <a16:creationId xmlns:a16="http://schemas.microsoft.com/office/drawing/2014/main" id="{E3E53952-17C8-B68F-3AC9-4287CECA8670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34924" b="-42852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sp>
        <p:nvSpPr>
          <p:cNvPr id="3" name="Freeform 3"/>
          <p:cNvSpPr/>
          <p:nvPr/>
        </p:nvSpPr>
        <p:spPr>
          <a:xfrm>
            <a:off x="1028700" y="847750"/>
            <a:ext cx="1425415" cy="1453015"/>
          </a:xfrm>
          <a:custGeom>
            <a:avLst/>
            <a:gdLst/>
            <a:ahLst/>
            <a:cxnLst/>
            <a:rect l="l" t="t" r="r" b="b"/>
            <a:pathLst>
              <a:path w="1425415" h="1453015">
                <a:moveTo>
                  <a:pt x="0" y="0"/>
                </a:moveTo>
                <a:lnTo>
                  <a:pt x="1425415" y="0"/>
                </a:lnTo>
                <a:lnTo>
                  <a:pt x="1425415" y="1453015"/>
                </a:lnTo>
                <a:lnTo>
                  <a:pt x="0" y="14530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7592" t="-34295" r="-117592" b="-50664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4" name="TextBox 4"/>
          <p:cNvSpPr txBox="1"/>
          <p:nvPr/>
        </p:nvSpPr>
        <p:spPr>
          <a:xfrm>
            <a:off x="4882539" y="2402025"/>
            <a:ext cx="8517959" cy="709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6132"/>
              </a:lnSpc>
            </a:pPr>
            <a:r>
              <a:rPr lang="ar-EG" sz="4800" b="1" dirty="0">
                <a:solidFill>
                  <a:srgbClr val="6AAF44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 Bold"/>
                <a:rtl/>
              </a:rPr>
              <a:t>وفـــــــي الـــخـــتـــــــــــام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70715" y="3922905"/>
            <a:ext cx="14741608" cy="4870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Low" rtl="1">
              <a:lnSpc>
                <a:spcPct val="150000"/>
              </a:lnSpc>
            </a:pPr>
            <a:r>
              <a:rPr lang="ar-SA" sz="3600" dirty="0">
                <a:solidFill>
                  <a:srgbClr val="15727A"/>
                </a:solidFill>
                <a:latin typeface="Al Qabas" pitchFamily="2" charset="-78"/>
                <a:cs typeface="Al Qabas" pitchFamily="2" charset="-78"/>
                <a:rtl/>
              </a:rPr>
              <a:t>يعكس هذا التقرير ما قدمته جمعية إرشاد خلال عام 2025 من برامج وجهود في خدمة المستفيدين.</a:t>
            </a:r>
          </a:p>
          <a:p>
            <a:pPr algn="justLow" rtl="1">
              <a:lnSpc>
                <a:spcPct val="150000"/>
              </a:lnSpc>
            </a:pPr>
            <a:r>
              <a:rPr lang="ar-SA" sz="3600" dirty="0">
                <a:solidFill>
                  <a:srgbClr val="15727A"/>
                </a:solidFill>
                <a:latin typeface="Al Qabas" pitchFamily="2" charset="-78"/>
                <a:cs typeface="Al Qabas" pitchFamily="2" charset="-78"/>
                <a:rtl/>
              </a:rPr>
              <a:t>وتتطلع الجمعية إلى توسيع برامجها وخدماتها لتصل إلى أكبر شريحة، وتقديم الدعم لمن هم في أمس الحاجة.</a:t>
            </a:r>
          </a:p>
          <a:p>
            <a:pPr algn="justLow" rtl="1">
              <a:lnSpc>
                <a:spcPct val="150000"/>
              </a:lnSpc>
            </a:pPr>
            <a:r>
              <a:rPr lang="ar-SA" sz="3600" dirty="0">
                <a:solidFill>
                  <a:srgbClr val="15727A"/>
                </a:solidFill>
                <a:latin typeface="Al Qabas" pitchFamily="2" charset="-78"/>
                <a:cs typeface="Al Qabas" pitchFamily="2" charset="-78"/>
                <a:rtl/>
              </a:rPr>
              <a:t>سائلين الله أن يوفقنا وإياكم لخدمة أهل طيبة، على ساكنها أفضل الصلاة وأزكى السلام.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5957000" y="-3184800"/>
            <a:ext cx="6213998" cy="6572497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 flipV="1">
            <a:off x="0" y="9446421"/>
            <a:ext cx="16646608" cy="0"/>
          </a:xfrm>
          <a:prstGeom prst="line">
            <a:avLst/>
          </a:prstGeom>
          <a:ln w="25400" cap="flat">
            <a:solidFill>
              <a:srgbClr val="6AAF4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/>
          </a:p>
        </p:txBody>
      </p:sp>
      <p:sp>
        <p:nvSpPr>
          <p:cNvPr id="11" name="TextBox 11"/>
          <p:cNvSpPr txBox="1"/>
          <p:nvPr/>
        </p:nvSpPr>
        <p:spPr>
          <a:xfrm>
            <a:off x="16646608" y="9215438"/>
            <a:ext cx="612692" cy="432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79"/>
              </a:lnSpc>
            </a:pPr>
            <a:r>
              <a:rPr lang="en-US" sz="2485" dirty="0">
                <a:solidFill>
                  <a:srgbClr val="6AAF44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</a:rPr>
              <a:t>28</a:t>
            </a:r>
          </a:p>
        </p:txBody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id="{B58281C4-B246-EDFC-0E04-39C0C69C8CAC}"/>
              </a:ext>
            </a:extLst>
          </p:cNvPr>
          <p:cNvGrpSpPr/>
          <p:nvPr/>
        </p:nvGrpSpPr>
        <p:grpSpPr>
          <a:xfrm>
            <a:off x="14906782" y="-3843033"/>
            <a:ext cx="8314433" cy="8314433"/>
            <a:chOff x="0" y="0"/>
            <a:chExt cx="812800" cy="812800"/>
          </a:xfrm>
        </p:grpSpPr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F800245A-F970-2D20-4128-68E1B0E91F2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5727A">
                    <a:alpha val="0"/>
                  </a:srgbClr>
                </a:gs>
                <a:gs pos="100000">
                  <a:srgbClr val="15727A">
                    <a:alpha val="18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TextBox 5">
              <a:extLst>
                <a:ext uri="{FF2B5EF4-FFF2-40B4-BE49-F238E27FC236}">
                  <a16:creationId xmlns:a16="http://schemas.microsoft.com/office/drawing/2014/main" id="{7161D215-C0B7-467C-1CFA-22C2268F4A01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0D73B6-B4BC-CF80-4FE2-89D90822B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مستطيل 27">
            <a:extLst>
              <a:ext uri="{FF2B5EF4-FFF2-40B4-BE49-F238E27FC236}">
                <a16:creationId xmlns:a16="http://schemas.microsoft.com/office/drawing/2014/main" id="{5E182617-855B-1728-992D-4C92FDCCA5CC}"/>
              </a:ext>
            </a:extLst>
          </p:cNvPr>
          <p:cNvSpPr/>
          <p:nvPr/>
        </p:nvSpPr>
        <p:spPr>
          <a:xfrm>
            <a:off x="0" y="0"/>
            <a:ext cx="18288000" cy="10279261"/>
          </a:xfrm>
          <a:prstGeom prst="rect">
            <a:avLst/>
          </a:prstGeom>
          <a:gradFill>
            <a:gsLst>
              <a:gs pos="0">
                <a:srgbClr val="6AAF44">
                  <a:alpha val="100000"/>
                </a:srgbClr>
              </a:gs>
              <a:gs pos="100000">
                <a:srgbClr val="15727A">
                  <a:alpha val="10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1" eaLnBrk="1" latinLnBrk="0" hangingPunct="1"/>
            <a:endParaRPr lang="ar-SA"/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7083BA8A-CE3C-AA4F-DEFA-745AA43E525C}"/>
              </a:ext>
            </a:extLst>
          </p:cNvPr>
          <p:cNvSpPr/>
          <p:nvPr/>
        </p:nvSpPr>
        <p:spPr>
          <a:xfrm>
            <a:off x="-24384" y="-7739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7000"/>
            </a:blip>
            <a:stretch>
              <a:fillRect t="-34924" b="-42852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 b="1">
              <a:latin typeface="Al Qabas Bold" pitchFamily="2" charset="-78"/>
              <a:cs typeface="Al Qabas Bold" pitchFamily="2" charset="-78"/>
            </a:endParaRPr>
          </a:p>
        </p:txBody>
      </p:sp>
      <p:grpSp>
        <p:nvGrpSpPr>
          <p:cNvPr id="23" name="Group 4">
            <a:extLst>
              <a:ext uri="{FF2B5EF4-FFF2-40B4-BE49-F238E27FC236}">
                <a16:creationId xmlns:a16="http://schemas.microsoft.com/office/drawing/2014/main" id="{D40EE090-8F82-8BA5-6FBA-22FE3DD43AB0}"/>
              </a:ext>
            </a:extLst>
          </p:cNvPr>
          <p:cNvGrpSpPr/>
          <p:nvPr/>
        </p:nvGrpSpPr>
        <p:grpSpPr>
          <a:xfrm>
            <a:off x="-228600" y="7739"/>
            <a:ext cx="18666651" cy="10447141"/>
            <a:chOff x="-46845" y="-42177"/>
            <a:chExt cx="5668192" cy="2751510"/>
          </a:xfrm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3C5BC035-93E9-B62A-1A8F-4EB03C0ECE0A}"/>
                </a:ext>
              </a:extLst>
            </p:cNvPr>
            <p:cNvSpPr/>
            <p:nvPr/>
          </p:nvSpPr>
          <p:spPr>
            <a:xfrm>
              <a:off x="-46845" y="-42177"/>
              <a:ext cx="5621347" cy="2711372"/>
            </a:xfrm>
            <a:custGeom>
              <a:avLst/>
              <a:gdLst/>
              <a:ahLst/>
              <a:cxnLst/>
              <a:rect l="l" t="t" r="r" b="b"/>
              <a:pathLst>
                <a:path w="5621347" h="2709333">
                  <a:moveTo>
                    <a:pt x="0" y="0"/>
                  </a:moveTo>
                  <a:lnTo>
                    <a:pt x="5621347" y="0"/>
                  </a:lnTo>
                  <a:lnTo>
                    <a:pt x="562134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6AAF44">
                    <a:alpha val="10500"/>
                  </a:srgbClr>
                </a:gs>
                <a:gs pos="100000">
                  <a:srgbClr val="15727A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pPr marL="0" algn="r" defTabSz="914400" rtl="1" eaLnBrk="1" latinLnBrk="0" hangingPunct="1"/>
              <a:endParaRPr lang="ar-SA" b="1" dirty="0">
                <a:latin typeface="Al Qabas Bold" pitchFamily="2" charset="-78"/>
                <a:cs typeface="Al Qabas Bold" pitchFamily="2" charset="-78"/>
              </a:endParaRPr>
            </a:p>
          </p:txBody>
        </p:sp>
        <p:sp>
          <p:nvSpPr>
            <p:cNvPr id="25" name="TextBox 6">
              <a:extLst>
                <a:ext uri="{FF2B5EF4-FFF2-40B4-BE49-F238E27FC236}">
                  <a16:creationId xmlns:a16="http://schemas.microsoft.com/office/drawing/2014/main" id="{E357A5DA-4649-C5B9-4930-C4D8620FC0CB}"/>
                </a:ext>
              </a:extLst>
            </p:cNvPr>
            <p:cNvSpPr txBox="1"/>
            <p:nvPr/>
          </p:nvSpPr>
          <p:spPr>
            <a:xfrm>
              <a:off x="0" y="-38100"/>
              <a:ext cx="5621347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algn="ctr" defTabSz="914400" rtl="1" eaLnBrk="1" latinLnBrk="0" hangingPunct="1">
                <a:lnSpc>
                  <a:spcPts val="2659"/>
                </a:lnSpc>
              </a:pPr>
              <a:endParaRPr b="1">
                <a:latin typeface="Al Qabas Bold" pitchFamily="2" charset="-78"/>
                <a:cs typeface="Al Qabas Bold" pitchFamily="2" charset="-78"/>
              </a:endParaRPr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EDE8CC84-97DB-68FD-4421-24C67E0ADEBA}"/>
              </a:ext>
            </a:extLst>
          </p:cNvPr>
          <p:cNvSpPr/>
          <p:nvPr/>
        </p:nvSpPr>
        <p:spPr>
          <a:xfrm>
            <a:off x="7666702" y="1228386"/>
            <a:ext cx="2954595" cy="3011805"/>
          </a:xfrm>
          <a:custGeom>
            <a:avLst/>
            <a:gdLst/>
            <a:ahLst/>
            <a:cxnLst/>
            <a:rect l="l" t="t" r="r" b="b"/>
            <a:pathLst>
              <a:path w="1593895" h="1624758">
                <a:moveTo>
                  <a:pt x="0" y="0"/>
                </a:moveTo>
                <a:lnTo>
                  <a:pt x="1593896" y="0"/>
                </a:lnTo>
                <a:lnTo>
                  <a:pt x="1593896" y="1624758"/>
                </a:lnTo>
                <a:lnTo>
                  <a:pt x="0" y="16247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7592" t="-34295" r="-117592" b="-50664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 b="1">
              <a:latin typeface="Al Qabas Bold" pitchFamily="2" charset="-78"/>
              <a:cs typeface="Al Qabas Bold" pitchFamily="2" charset="-78"/>
            </a:endParaRP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158E13CF-04FF-A0E0-FE12-2396A0A034E1}"/>
              </a:ext>
            </a:extLst>
          </p:cNvPr>
          <p:cNvGrpSpPr/>
          <p:nvPr/>
        </p:nvGrpSpPr>
        <p:grpSpPr>
          <a:xfrm>
            <a:off x="5979589" y="4782058"/>
            <a:ext cx="6096001" cy="3016230"/>
            <a:chOff x="0" y="0"/>
            <a:chExt cx="8128001" cy="4021639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13F72BF3-809F-561D-797B-E4D77032AF61}"/>
                </a:ext>
              </a:extLst>
            </p:cNvPr>
            <p:cNvSpPr/>
            <p:nvPr/>
          </p:nvSpPr>
          <p:spPr>
            <a:xfrm>
              <a:off x="0" y="0"/>
              <a:ext cx="8128000" cy="3911600"/>
            </a:xfrm>
            <a:custGeom>
              <a:avLst/>
              <a:gdLst/>
              <a:ahLst/>
              <a:cxnLst/>
              <a:rect l="l" t="t" r="r" b="b"/>
              <a:pathLst>
                <a:path w="8128000" h="3911600">
                  <a:moveTo>
                    <a:pt x="0" y="0"/>
                  </a:moveTo>
                  <a:lnTo>
                    <a:pt x="8128000" y="0"/>
                  </a:lnTo>
                  <a:lnTo>
                    <a:pt x="8128000" y="3911600"/>
                  </a:lnTo>
                  <a:lnTo>
                    <a:pt x="0" y="391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b="1">
                <a:latin typeface="Al Qabas Bold" pitchFamily="2" charset="-78"/>
                <a:cs typeface="Al Qabas Bold" pitchFamily="2" charset="-78"/>
              </a:endParaRPr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34914F2E-3C05-B7A6-BB03-A7060A55D043}"/>
                </a:ext>
              </a:extLst>
            </p:cNvPr>
            <p:cNvSpPr txBox="1"/>
            <p:nvPr/>
          </p:nvSpPr>
          <p:spPr>
            <a:xfrm>
              <a:off x="987151" y="3257327"/>
              <a:ext cx="7140850" cy="76431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 rtl="1">
                <a:lnSpc>
                  <a:spcPts val="5041"/>
                </a:lnSpc>
              </a:pPr>
              <a:r>
                <a:rPr lang="ar-EG" sz="3200" dirty="0">
                  <a:solidFill>
                    <a:srgbClr val="FBFBFB"/>
                  </a:solidFill>
                  <a:latin typeface="Al Qabas" pitchFamily="2" charset="-78"/>
                  <a:ea typeface="Al Qabas"/>
                  <a:cs typeface="Al Qabas" pitchFamily="2" charset="-78"/>
                  <a:sym typeface="Al Qabas"/>
                  <a:rtl/>
                </a:rPr>
                <a:t>لاطلاعك</a:t>
              </a:r>
              <a:r>
                <a:rPr lang="ar-SA" sz="3200" dirty="0">
                  <a:solidFill>
                    <a:srgbClr val="FBFBFB"/>
                  </a:solidFill>
                  <a:latin typeface="Al Qabas" pitchFamily="2" charset="-78"/>
                  <a:ea typeface="Al Qabas"/>
                  <a:cs typeface="Al Qabas" pitchFamily="2" charset="-78"/>
                  <a:sym typeface="Al Qabas"/>
                  <a:rtl/>
                </a:rPr>
                <a:t>ــــ</a:t>
              </a:r>
              <a:r>
                <a:rPr lang="ar-EG" sz="3200" dirty="0">
                  <a:solidFill>
                    <a:srgbClr val="FBFBFB"/>
                  </a:solidFill>
                  <a:latin typeface="Al Qabas" pitchFamily="2" charset="-78"/>
                  <a:ea typeface="Al Qabas"/>
                  <a:cs typeface="Al Qabas" pitchFamily="2" charset="-78"/>
                  <a:sym typeface="Al Qabas"/>
                  <a:rtl/>
                </a:rPr>
                <a:t>م واهتمامك</a:t>
              </a:r>
              <a:r>
                <a:rPr lang="ar-SA" sz="3200" dirty="0">
                  <a:solidFill>
                    <a:srgbClr val="FBFBFB"/>
                  </a:solidFill>
                  <a:latin typeface="Al Qabas" pitchFamily="2" charset="-78"/>
                  <a:ea typeface="Al Qabas"/>
                  <a:cs typeface="Al Qabas" pitchFamily="2" charset="-78"/>
                  <a:sym typeface="Al Qabas"/>
                  <a:rtl/>
                </a:rPr>
                <a:t>ـــــــ</a:t>
              </a:r>
              <a:r>
                <a:rPr lang="ar-EG" sz="3200" dirty="0">
                  <a:solidFill>
                    <a:srgbClr val="FBFBFB"/>
                  </a:solidFill>
                  <a:latin typeface="Al Qabas" pitchFamily="2" charset="-78"/>
                  <a:ea typeface="Al Qabas"/>
                  <a:cs typeface="Al Qabas" pitchFamily="2" charset="-78"/>
                  <a:sym typeface="Al Qabas"/>
                  <a:rtl/>
                </a:rPr>
                <a:t>م</a:t>
              </a:r>
            </a:p>
          </p:txBody>
        </p:sp>
      </p:grpSp>
      <p:grpSp>
        <p:nvGrpSpPr>
          <p:cNvPr id="14" name="Group 6">
            <a:extLst>
              <a:ext uri="{FF2B5EF4-FFF2-40B4-BE49-F238E27FC236}">
                <a16:creationId xmlns:a16="http://schemas.microsoft.com/office/drawing/2014/main" id="{4F3E3647-D780-987B-ABEA-ED7AB2EC1A74}"/>
              </a:ext>
            </a:extLst>
          </p:cNvPr>
          <p:cNvGrpSpPr/>
          <p:nvPr/>
        </p:nvGrpSpPr>
        <p:grpSpPr>
          <a:xfrm>
            <a:off x="-3060059" y="5738366"/>
            <a:ext cx="7647998" cy="7647997"/>
            <a:chOff x="0" y="0"/>
            <a:chExt cx="812800" cy="812800"/>
          </a:xfrm>
        </p:grpSpPr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C4FAC9DB-AC17-FC01-CD54-BC9736586BB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5727A">
                    <a:alpha val="0"/>
                  </a:srgbClr>
                </a:gs>
                <a:gs pos="100000">
                  <a:srgbClr val="15727A">
                    <a:alpha val="18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ar-SA" b="1">
                <a:latin typeface="Al Qabas Bold" pitchFamily="2" charset="-78"/>
                <a:cs typeface="Al Qabas Bold" pitchFamily="2" charset="-78"/>
              </a:endParaRPr>
            </a:p>
          </p:txBody>
        </p:sp>
        <p:sp>
          <p:nvSpPr>
            <p:cNvPr id="16" name="TextBox 8">
              <a:extLst>
                <a:ext uri="{FF2B5EF4-FFF2-40B4-BE49-F238E27FC236}">
                  <a16:creationId xmlns:a16="http://schemas.microsoft.com/office/drawing/2014/main" id="{01DA02D6-DED8-087D-73D6-38383394986A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b="1">
                <a:latin typeface="Al Qabas Bold" pitchFamily="2" charset="-78"/>
                <a:cs typeface="Al Qabas Bold" pitchFamily="2" charset="-78"/>
              </a:endParaRPr>
            </a:p>
          </p:txBody>
        </p:sp>
      </p:grp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8CEB7E07-D1F2-1297-86F0-A682EE6927EF}"/>
              </a:ext>
            </a:extLst>
          </p:cNvPr>
          <p:cNvSpPr txBox="1"/>
          <p:nvPr/>
        </p:nvSpPr>
        <p:spPr>
          <a:xfrm>
            <a:off x="4964821" y="8804948"/>
            <a:ext cx="367704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3200" dirty="0" err="1">
                <a:solidFill>
                  <a:schemeClr val="bg1"/>
                </a:solidFill>
                <a:latin typeface="Al Qabas" pitchFamily="2" charset="-78"/>
                <a:cs typeface="Al Qabas" pitchFamily="2" charset="-78"/>
              </a:rPr>
              <a:t>ershad_ngo</a:t>
            </a:r>
            <a:endParaRPr lang="ar-SA" sz="3200" dirty="0">
              <a:solidFill>
                <a:schemeClr val="bg1"/>
              </a:solidFill>
              <a:latin typeface="Al Qabas" pitchFamily="2" charset="-78"/>
              <a:cs typeface="Al Qabas" pitchFamily="2" charset="-78"/>
            </a:endParaRPr>
          </a:p>
        </p:txBody>
      </p: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32A9E302-3F01-6145-D655-FBA43D1CA3DD}"/>
              </a:ext>
            </a:extLst>
          </p:cNvPr>
          <p:cNvGrpSpPr/>
          <p:nvPr/>
        </p:nvGrpSpPr>
        <p:grpSpPr>
          <a:xfrm>
            <a:off x="3703539" y="8832665"/>
            <a:ext cx="565948" cy="565948"/>
            <a:chOff x="4943170" y="5024585"/>
            <a:chExt cx="256716" cy="256716"/>
          </a:xfrm>
        </p:grpSpPr>
        <p:sp>
          <p:nvSpPr>
            <p:cNvPr id="31" name="شكل بيضاوي 30">
              <a:extLst>
                <a:ext uri="{FF2B5EF4-FFF2-40B4-BE49-F238E27FC236}">
                  <a16:creationId xmlns:a16="http://schemas.microsoft.com/office/drawing/2014/main" id="{A9418A8E-2899-BD3F-2AAE-B4E501C628F8}"/>
                </a:ext>
              </a:extLst>
            </p:cNvPr>
            <p:cNvSpPr/>
            <p:nvPr/>
          </p:nvSpPr>
          <p:spPr>
            <a:xfrm>
              <a:off x="4943170" y="5024585"/>
              <a:ext cx="256716" cy="25671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1600" b="1">
                <a:solidFill>
                  <a:srgbClr val="0A6D76"/>
                </a:solidFill>
                <a:latin typeface="Al Qabas Bold" pitchFamily="2" charset="-78"/>
                <a:cs typeface="Al Qabas Bold" pitchFamily="2" charset="-78"/>
              </a:endParaRPr>
            </a:p>
          </p:txBody>
        </p:sp>
        <p:pic>
          <p:nvPicPr>
            <p:cNvPr id="32" name="صورة 31" descr="صورة تحتوي على أسود, لقطة شاشة, الرسومات, أبيض&#10;&#10;تم إنشاء الوصف تلقائياً">
              <a:extLst>
                <a:ext uri="{FF2B5EF4-FFF2-40B4-BE49-F238E27FC236}">
                  <a16:creationId xmlns:a16="http://schemas.microsoft.com/office/drawing/2014/main" id="{00AE3A6F-42C7-8F8C-DC86-94928810293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999038" y="5085858"/>
              <a:ext cx="143200" cy="143200"/>
            </a:xfrm>
            <a:prstGeom prst="rect">
              <a:avLst/>
            </a:prstGeom>
          </p:spPr>
        </p:pic>
      </p:grpSp>
      <p:grpSp>
        <p:nvGrpSpPr>
          <p:cNvPr id="33" name="مجموعة 32">
            <a:extLst>
              <a:ext uri="{FF2B5EF4-FFF2-40B4-BE49-F238E27FC236}">
                <a16:creationId xmlns:a16="http://schemas.microsoft.com/office/drawing/2014/main" id="{3250EAAC-EC82-6CD2-D985-CE5FE4E564F8}"/>
              </a:ext>
            </a:extLst>
          </p:cNvPr>
          <p:cNvGrpSpPr/>
          <p:nvPr/>
        </p:nvGrpSpPr>
        <p:grpSpPr>
          <a:xfrm>
            <a:off x="4343287" y="8842832"/>
            <a:ext cx="565949" cy="565949"/>
            <a:chOff x="5679000" y="5024585"/>
            <a:chExt cx="256716" cy="256716"/>
          </a:xfrm>
        </p:grpSpPr>
        <p:sp>
          <p:nvSpPr>
            <p:cNvPr id="34" name="شكل بيضاوي 33">
              <a:extLst>
                <a:ext uri="{FF2B5EF4-FFF2-40B4-BE49-F238E27FC236}">
                  <a16:creationId xmlns:a16="http://schemas.microsoft.com/office/drawing/2014/main" id="{00FC19C3-7695-6FB3-F94F-3BEF6BC6802F}"/>
                </a:ext>
              </a:extLst>
            </p:cNvPr>
            <p:cNvSpPr/>
            <p:nvPr/>
          </p:nvSpPr>
          <p:spPr>
            <a:xfrm>
              <a:off x="5679000" y="5024585"/>
              <a:ext cx="256716" cy="25671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1600" b="1">
                <a:solidFill>
                  <a:srgbClr val="0A6D76"/>
                </a:solidFill>
                <a:latin typeface="Al Qabas Bold" pitchFamily="2" charset="-78"/>
                <a:cs typeface="Al Qabas Bold" pitchFamily="2" charset="-78"/>
              </a:endParaRPr>
            </a:p>
          </p:txBody>
        </p:sp>
        <p:pic>
          <p:nvPicPr>
            <p:cNvPr id="35" name="صورة 34" descr="صورة تحتوي على أسود, الظلام&#10;&#10;تم إنشاء الوصف تلقائياً">
              <a:extLst>
                <a:ext uri="{FF2B5EF4-FFF2-40B4-BE49-F238E27FC236}">
                  <a16:creationId xmlns:a16="http://schemas.microsoft.com/office/drawing/2014/main" id="{63213A9D-F23B-1EEE-C0AF-8101B23A9EB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751389" y="5106904"/>
              <a:ext cx="106071" cy="106071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36" name="مجموعة 35">
            <a:extLst>
              <a:ext uri="{FF2B5EF4-FFF2-40B4-BE49-F238E27FC236}">
                <a16:creationId xmlns:a16="http://schemas.microsoft.com/office/drawing/2014/main" id="{E71E3067-EA04-9CC2-B861-0C7D4016497A}"/>
              </a:ext>
            </a:extLst>
          </p:cNvPr>
          <p:cNvGrpSpPr/>
          <p:nvPr/>
        </p:nvGrpSpPr>
        <p:grpSpPr>
          <a:xfrm>
            <a:off x="11831391" y="8881540"/>
            <a:ext cx="565949" cy="569387"/>
            <a:chOff x="964804" y="3420074"/>
            <a:chExt cx="476064" cy="476064"/>
          </a:xfrm>
        </p:grpSpPr>
        <p:sp>
          <p:nvSpPr>
            <p:cNvPr id="37" name="شكل بيضاوي 36">
              <a:extLst>
                <a:ext uri="{FF2B5EF4-FFF2-40B4-BE49-F238E27FC236}">
                  <a16:creationId xmlns:a16="http://schemas.microsoft.com/office/drawing/2014/main" id="{AA6ACA0C-5B59-DDA7-0699-E5B22E251994}"/>
                </a:ext>
              </a:extLst>
            </p:cNvPr>
            <p:cNvSpPr/>
            <p:nvPr/>
          </p:nvSpPr>
          <p:spPr>
            <a:xfrm>
              <a:off x="964804" y="3420074"/>
              <a:ext cx="476064" cy="47606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1600" b="1" dirty="0">
                <a:solidFill>
                  <a:srgbClr val="0A6D76"/>
                </a:solidFill>
                <a:latin typeface="Al Qabas Bold" pitchFamily="2" charset="-78"/>
                <a:cs typeface="Al Qabas Bold" pitchFamily="2" charset="-78"/>
              </a:endParaRPr>
            </a:p>
          </p:txBody>
        </p:sp>
        <p:pic>
          <p:nvPicPr>
            <p:cNvPr id="38" name="صورة 36" descr="مستقبِل خطوط عريضة">
              <a:extLst>
                <a:ext uri="{FF2B5EF4-FFF2-40B4-BE49-F238E27FC236}">
                  <a16:creationId xmlns:a16="http://schemas.microsoft.com/office/drawing/2014/main" id="{647A2381-D6BA-A6F6-0432-5677539686A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1071649" y="3525806"/>
              <a:ext cx="261385" cy="259807"/>
            </a:xfrm>
            <a:prstGeom prst="rect">
              <a:avLst/>
            </a:prstGeom>
          </p:spPr>
        </p:pic>
      </p:grpSp>
      <p:sp>
        <p:nvSpPr>
          <p:cNvPr id="39" name="مربع نص 38">
            <a:extLst>
              <a:ext uri="{FF2B5EF4-FFF2-40B4-BE49-F238E27FC236}">
                <a16:creationId xmlns:a16="http://schemas.microsoft.com/office/drawing/2014/main" id="{2F1B3FE3-514A-DE4F-6455-B652434B5899}"/>
              </a:ext>
            </a:extLst>
          </p:cNvPr>
          <p:cNvSpPr txBox="1"/>
          <p:nvPr/>
        </p:nvSpPr>
        <p:spPr>
          <a:xfrm>
            <a:off x="12494885" y="8738978"/>
            <a:ext cx="2285938" cy="72840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3200" dirty="0">
                <a:solidFill>
                  <a:schemeClr val="bg1"/>
                </a:solidFill>
                <a:latin typeface="Al Qabas" pitchFamily="2" charset="-78"/>
                <a:cs typeface="Al Qabas" pitchFamily="2" charset="-78"/>
              </a:rPr>
              <a:t>0544166337</a:t>
            </a:r>
            <a:endParaRPr lang="ar-SA" sz="3200" dirty="0">
              <a:solidFill>
                <a:schemeClr val="bg1"/>
              </a:solidFill>
              <a:latin typeface="Al Qabas" pitchFamily="2" charset="-78"/>
              <a:cs typeface="Al Qabas" pitchFamily="2" charset="-78"/>
            </a:endParaRPr>
          </a:p>
        </p:txBody>
      </p:sp>
      <p:grpSp>
        <p:nvGrpSpPr>
          <p:cNvPr id="40" name="مجموعة 39">
            <a:extLst>
              <a:ext uri="{FF2B5EF4-FFF2-40B4-BE49-F238E27FC236}">
                <a16:creationId xmlns:a16="http://schemas.microsoft.com/office/drawing/2014/main" id="{7CA25D75-DDB8-B995-18F8-BAA666655BA8}"/>
              </a:ext>
            </a:extLst>
          </p:cNvPr>
          <p:cNvGrpSpPr/>
          <p:nvPr/>
        </p:nvGrpSpPr>
        <p:grpSpPr>
          <a:xfrm>
            <a:off x="7413130" y="8846308"/>
            <a:ext cx="565949" cy="569387"/>
            <a:chOff x="964802" y="3420076"/>
            <a:chExt cx="476064" cy="476064"/>
          </a:xfrm>
        </p:grpSpPr>
        <p:sp>
          <p:nvSpPr>
            <p:cNvPr id="41" name="شكل بيضاوي 40">
              <a:extLst>
                <a:ext uri="{FF2B5EF4-FFF2-40B4-BE49-F238E27FC236}">
                  <a16:creationId xmlns:a16="http://schemas.microsoft.com/office/drawing/2014/main" id="{1B1CF2D1-292D-FBF6-530D-D458726659A1}"/>
                </a:ext>
              </a:extLst>
            </p:cNvPr>
            <p:cNvSpPr/>
            <p:nvPr/>
          </p:nvSpPr>
          <p:spPr>
            <a:xfrm>
              <a:off x="964802" y="3420076"/>
              <a:ext cx="476064" cy="47606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1600" b="1">
                <a:solidFill>
                  <a:srgbClr val="0A6D76"/>
                </a:solidFill>
                <a:latin typeface="Al Qabas Bold" pitchFamily="2" charset="-78"/>
                <a:cs typeface="Al Qabas Bold" pitchFamily="2" charset="-78"/>
              </a:endParaRPr>
            </a:p>
          </p:txBody>
        </p:sp>
        <p:pic>
          <p:nvPicPr>
            <p:cNvPr id="42" name="صورة 41" descr="صورة تحتوي على أسود, الظلام&#10;&#10;تم إنشاء الوصف تلقائياً">
              <a:extLst>
                <a:ext uri="{FF2B5EF4-FFF2-40B4-BE49-F238E27FC236}">
                  <a16:creationId xmlns:a16="http://schemas.microsoft.com/office/drawing/2014/main" id="{77F52106-3A65-D90F-1A7F-74843C90A7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066697" y="3551430"/>
              <a:ext cx="272272" cy="272272"/>
            </a:xfrm>
            <a:prstGeom prst="rect">
              <a:avLst/>
            </a:prstGeom>
          </p:spPr>
        </p:pic>
      </p:grpSp>
      <p:sp>
        <p:nvSpPr>
          <p:cNvPr id="43" name="مربع نص 42">
            <a:extLst>
              <a:ext uri="{FF2B5EF4-FFF2-40B4-BE49-F238E27FC236}">
                <a16:creationId xmlns:a16="http://schemas.microsoft.com/office/drawing/2014/main" id="{5A0BD64B-965C-3EB2-1071-F7499FDCE4B9}"/>
              </a:ext>
            </a:extLst>
          </p:cNvPr>
          <p:cNvSpPr txBox="1"/>
          <p:nvPr/>
        </p:nvSpPr>
        <p:spPr>
          <a:xfrm>
            <a:off x="8096774" y="8687826"/>
            <a:ext cx="5124767" cy="72840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3200" dirty="0" err="1">
                <a:solidFill>
                  <a:schemeClr val="bg1"/>
                </a:solidFill>
                <a:latin typeface="Al Qabas" pitchFamily="2" charset="-78"/>
                <a:cs typeface="Al Qabas" pitchFamily="2" charset="-78"/>
              </a:rPr>
              <a:t>info@ershad.org.sa</a:t>
            </a:r>
            <a:endParaRPr lang="ar-SA" sz="3200" dirty="0">
              <a:solidFill>
                <a:schemeClr val="bg1"/>
              </a:solidFill>
              <a:latin typeface="Al Qabas" pitchFamily="2" charset="-78"/>
              <a:cs typeface="Al Qabas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405973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3AA2EE-9888-F443-953A-328C7E0C8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733CD3B-7CC0-39F5-930D-D0795EED1CF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34924" b="-42852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F582BCE5-0F0A-5040-CACA-8568C31E9127}"/>
              </a:ext>
            </a:extLst>
          </p:cNvPr>
          <p:cNvSpPr/>
          <p:nvPr/>
        </p:nvSpPr>
        <p:spPr>
          <a:xfrm>
            <a:off x="7696200" y="5343829"/>
            <a:ext cx="418931" cy="326243"/>
          </a:xfrm>
          <a:custGeom>
            <a:avLst/>
            <a:gdLst/>
            <a:ahLst/>
            <a:cxnLst/>
            <a:rect l="l" t="t" r="r" b="b"/>
            <a:pathLst>
              <a:path w="418931" h="326243">
                <a:moveTo>
                  <a:pt x="0" y="0"/>
                </a:moveTo>
                <a:lnTo>
                  <a:pt x="418931" y="0"/>
                </a:lnTo>
                <a:lnTo>
                  <a:pt x="418931" y="326243"/>
                </a:lnTo>
                <a:lnTo>
                  <a:pt x="0" y="32624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sp>
        <p:nvSpPr>
          <p:cNvPr id="14" name="Freeform 10">
            <a:extLst>
              <a:ext uri="{FF2B5EF4-FFF2-40B4-BE49-F238E27FC236}">
                <a16:creationId xmlns:a16="http://schemas.microsoft.com/office/drawing/2014/main" id="{BD9D7DE4-8288-DF3E-4A40-7E17700689D5}"/>
              </a:ext>
            </a:extLst>
          </p:cNvPr>
          <p:cNvSpPr/>
          <p:nvPr/>
        </p:nvSpPr>
        <p:spPr>
          <a:xfrm>
            <a:off x="6553200" y="1459804"/>
            <a:ext cx="12302712" cy="8827196"/>
          </a:xfrm>
          <a:custGeom>
            <a:avLst/>
            <a:gdLst/>
            <a:ahLst/>
            <a:cxnLst/>
            <a:rect l="l" t="t" r="r" b="b"/>
            <a:pathLst>
              <a:path w="12302712" h="8827196">
                <a:moveTo>
                  <a:pt x="0" y="0"/>
                </a:moveTo>
                <a:lnTo>
                  <a:pt x="12302711" y="0"/>
                </a:lnTo>
                <a:lnTo>
                  <a:pt x="12302711" y="8827196"/>
                </a:lnTo>
                <a:lnTo>
                  <a:pt x="0" y="88271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76A340A2-B448-7A09-62AD-7E62879D0E89}"/>
              </a:ext>
            </a:extLst>
          </p:cNvPr>
          <p:cNvGrpSpPr/>
          <p:nvPr/>
        </p:nvGrpSpPr>
        <p:grpSpPr>
          <a:xfrm>
            <a:off x="8728541" y="2488986"/>
            <a:ext cx="9786947" cy="9786947"/>
            <a:chOff x="0" y="0"/>
            <a:chExt cx="812800" cy="81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32E79A6-8B27-10DC-BA3E-6D5EFE412DF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5727A">
                    <a:alpha val="0"/>
                  </a:srgbClr>
                </a:gs>
                <a:gs pos="100000">
                  <a:srgbClr val="15727A">
                    <a:alpha val="18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40A67ACF-F6FA-9324-C783-008E76A95EA7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2E17FCCF-7EE9-55A8-4904-1BE9F3C377F8}"/>
              </a:ext>
            </a:extLst>
          </p:cNvPr>
          <p:cNvSpPr/>
          <p:nvPr/>
        </p:nvSpPr>
        <p:spPr>
          <a:xfrm>
            <a:off x="1028700" y="847750"/>
            <a:ext cx="1425415" cy="1453015"/>
          </a:xfrm>
          <a:custGeom>
            <a:avLst/>
            <a:gdLst/>
            <a:ahLst/>
            <a:cxnLst/>
            <a:rect l="l" t="t" r="r" b="b"/>
            <a:pathLst>
              <a:path w="1425415" h="1453015">
                <a:moveTo>
                  <a:pt x="0" y="0"/>
                </a:moveTo>
                <a:lnTo>
                  <a:pt x="1425415" y="0"/>
                </a:lnTo>
                <a:lnTo>
                  <a:pt x="1425415" y="1453015"/>
                </a:lnTo>
                <a:lnTo>
                  <a:pt x="0" y="14530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17592" t="-34295" r="-117592" b="-50664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E54B412F-A0B5-9E4D-F7BD-90960770827E}"/>
              </a:ext>
            </a:extLst>
          </p:cNvPr>
          <p:cNvSpPr/>
          <p:nvPr/>
        </p:nvSpPr>
        <p:spPr>
          <a:xfrm flipH="1" flipV="1">
            <a:off x="1105069" y="8398657"/>
            <a:ext cx="418931" cy="326243"/>
          </a:xfrm>
          <a:custGeom>
            <a:avLst/>
            <a:gdLst/>
            <a:ahLst/>
            <a:cxnLst/>
            <a:rect l="l" t="t" r="r" b="b"/>
            <a:pathLst>
              <a:path w="418931" h="326243">
                <a:moveTo>
                  <a:pt x="418931" y="326243"/>
                </a:moveTo>
                <a:lnTo>
                  <a:pt x="0" y="326243"/>
                </a:lnTo>
                <a:lnTo>
                  <a:pt x="0" y="0"/>
                </a:lnTo>
                <a:lnTo>
                  <a:pt x="418931" y="0"/>
                </a:lnTo>
                <a:lnTo>
                  <a:pt x="418931" y="326243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592BEAB4-6136-101D-0517-7E8AC40E95F8}"/>
              </a:ext>
            </a:extLst>
          </p:cNvPr>
          <p:cNvSpPr txBox="1"/>
          <p:nvPr/>
        </p:nvSpPr>
        <p:spPr>
          <a:xfrm>
            <a:off x="1089931" y="5683186"/>
            <a:ext cx="7009802" cy="2831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Low" rtl="1">
              <a:lnSpc>
                <a:spcPct val="200000"/>
              </a:lnSpc>
            </a:pPr>
            <a:r>
              <a:rPr lang="ar-EG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نحن ننظر إلى القطاع غير الربحي بأنه قط</a:t>
            </a:r>
            <a:r>
              <a:rPr lang="ar-SA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</a:t>
            </a:r>
            <a:r>
              <a:rPr lang="ar-EG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اع مه</a:t>
            </a:r>
            <a:r>
              <a:rPr lang="ar-SA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</a:t>
            </a:r>
            <a:r>
              <a:rPr lang="ar-EG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م في دعــــم مسيـــــــــــرة التعليــــم ومسيــــرة الثقافــة وفي قطاع الصحة وفي القطـاع البحثي، وسنعتمد على القطاع غير الربحــي بشكـل رئيس جدا</a:t>
            </a:r>
            <a:r>
              <a:rPr lang="ar-SA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ً</a:t>
            </a:r>
            <a:r>
              <a:rPr lang="ar-EG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.</a:t>
            </a:r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A1C57790-3F41-F712-C8FA-568622E2706C}"/>
              </a:ext>
            </a:extLst>
          </p:cNvPr>
          <p:cNvSpPr/>
          <p:nvPr/>
        </p:nvSpPr>
        <p:spPr>
          <a:xfrm>
            <a:off x="2077480" y="3149913"/>
            <a:ext cx="5141770" cy="1847946"/>
          </a:xfrm>
          <a:custGeom>
            <a:avLst/>
            <a:gdLst/>
            <a:ahLst/>
            <a:cxnLst/>
            <a:rect l="l" t="t" r="r" b="b"/>
            <a:pathLst>
              <a:path w="3988733" h="1433546">
                <a:moveTo>
                  <a:pt x="0" y="0"/>
                </a:moveTo>
                <a:lnTo>
                  <a:pt x="3988732" y="0"/>
                </a:lnTo>
                <a:lnTo>
                  <a:pt x="3988732" y="1433547"/>
                </a:lnTo>
                <a:lnTo>
                  <a:pt x="0" y="143354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28285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5138C7-C914-E595-5CCA-68A970F07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5B76B28-A43D-620C-D6E8-0429258BAA94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34924" b="-42852"/>
            </a:stretch>
          </a:blipFill>
        </p:spPr>
        <p:txBody>
          <a:bodyPr/>
          <a:lstStyle/>
          <a:p>
            <a:pPr marL="0" algn="r" defTabSz="914400" rtl="1" eaLnBrk="1" latinLnBrk="0" hangingPunct="1"/>
            <a:r>
              <a:rPr lang="ar-SA" dirty="0"/>
              <a:t>ّ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A2D7E9A-CF1D-A3F3-5E2C-0EF2BC593739}"/>
              </a:ext>
            </a:extLst>
          </p:cNvPr>
          <p:cNvGrpSpPr/>
          <p:nvPr/>
        </p:nvGrpSpPr>
        <p:grpSpPr>
          <a:xfrm>
            <a:off x="8728541" y="2488986"/>
            <a:ext cx="9786947" cy="9786947"/>
            <a:chOff x="0" y="0"/>
            <a:chExt cx="812800" cy="81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5D84FED-BE55-4E76-3142-75353318854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5727A">
                    <a:alpha val="0"/>
                  </a:srgbClr>
                </a:gs>
                <a:gs pos="100000">
                  <a:srgbClr val="15727A">
                    <a:alpha val="18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E267D84-CA16-BE5B-2BFD-53D8D116CB3E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96D41E4D-6020-418A-CCA9-395404009A2D}"/>
              </a:ext>
            </a:extLst>
          </p:cNvPr>
          <p:cNvSpPr/>
          <p:nvPr/>
        </p:nvSpPr>
        <p:spPr>
          <a:xfrm>
            <a:off x="1028700" y="847750"/>
            <a:ext cx="1425415" cy="1453015"/>
          </a:xfrm>
          <a:custGeom>
            <a:avLst/>
            <a:gdLst/>
            <a:ahLst/>
            <a:cxnLst/>
            <a:rect l="l" t="t" r="r" b="b"/>
            <a:pathLst>
              <a:path w="1425415" h="1453015">
                <a:moveTo>
                  <a:pt x="0" y="0"/>
                </a:moveTo>
                <a:lnTo>
                  <a:pt x="1425415" y="0"/>
                </a:lnTo>
                <a:lnTo>
                  <a:pt x="1425415" y="1453015"/>
                </a:lnTo>
                <a:lnTo>
                  <a:pt x="0" y="14530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7592" t="-34295" r="-117592" b="-50664"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8" name="صورة 7" descr="صورة تحتوي على الوجه الإنساني, شخص, رجل, تلبيس&#10;&#10;تم إنشاء الوصف تلقائياً">
            <a:extLst>
              <a:ext uri="{FF2B5EF4-FFF2-40B4-BE49-F238E27FC236}">
                <a16:creationId xmlns:a16="http://schemas.microsoft.com/office/drawing/2014/main" id="{0748543D-3FF8-F5C3-E33B-50C81EF73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193"/>
          <a:stretch/>
        </p:blipFill>
        <p:spPr>
          <a:xfrm>
            <a:off x="9273363" y="1104900"/>
            <a:ext cx="9014637" cy="916158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Freeform 8">
            <a:extLst>
              <a:ext uri="{FF2B5EF4-FFF2-40B4-BE49-F238E27FC236}">
                <a16:creationId xmlns:a16="http://schemas.microsoft.com/office/drawing/2014/main" id="{394F645E-299A-E614-2322-86A5B93C5406}"/>
              </a:ext>
            </a:extLst>
          </p:cNvPr>
          <p:cNvSpPr/>
          <p:nvPr/>
        </p:nvSpPr>
        <p:spPr>
          <a:xfrm>
            <a:off x="7696200" y="4879437"/>
            <a:ext cx="418931" cy="326243"/>
          </a:xfrm>
          <a:custGeom>
            <a:avLst/>
            <a:gdLst/>
            <a:ahLst/>
            <a:cxnLst/>
            <a:rect l="l" t="t" r="r" b="b"/>
            <a:pathLst>
              <a:path w="418931" h="326243">
                <a:moveTo>
                  <a:pt x="0" y="0"/>
                </a:moveTo>
                <a:lnTo>
                  <a:pt x="418931" y="0"/>
                </a:lnTo>
                <a:lnTo>
                  <a:pt x="418931" y="326243"/>
                </a:lnTo>
                <a:lnTo>
                  <a:pt x="0" y="3262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202D8D93-40F3-A932-7210-C1E74735025F}"/>
              </a:ext>
            </a:extLst>
          </p:cNvPr>
          <p:cNvSpPr/>
          <p:nvPr/>
        </p:nvSpPr>
        <p:spPr>
          <a:xfrm flipH="1" flipV="1">
            <a:off x="1089931" y="8779657"/>
            <a:ext cx="418931" cy="326243"/>
          </a:xfrm>
          <a:custGeom>
            <a:avLst/>
            <a:gdLst/>
            <a:ahLst/>
            <a:cxnLst/>
            <a:rect l="l" t="t" r="r" b="b"/>
            <a:pathLst>
              <a:path w="418931" h="326243">
                <a:moveTo>
                  <a:pt x="418931" y="326243"/>
                </a:moveTo>
                <a:lnTo>
                  <a:pt x="0" y="326243"/>
                </a:lnTo>
                <a:lnTo>
                  <a:pt x="0" y="0"/>
                </a:lnTo>
                <a:lnTo>
                  <a:pt x="418931" y="0"/>
                </a:lnTo>
                <a:lnTo>
                  <a:pt x="418931" y="326243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sp>
        <p:nvSpPr>
          <p:cNvPr id="7" name="TextBox 13">
            <a:extLst>
              <a:ext uri="{FF2B5EF4-FFF2-40B4-BE49-F238E27FC236}">
                <a16:creationId xmlns:a16="http://schemas.microsoft.com/office/drawing/2014/main" id="{47687AD5-368A-1070-C435-D792B7ED0A3A}"/>
              </a:ext>
            </a:extLst>
          </p:cNvPr>
          <p:cNvSpPr txBox="1"/>
          <p:nvPr/>
        </p:nvSpPr>
        <p:spPr>
          <a:xfrm>
            <a:off x="1089931" y="5218794"/>
            <a:ext cx="7009802" cy="35702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Low" rtl="1">
              <a:lnSpc>
                <a:spcPct val="200000"/>
              </a:lnSpc>
            </a:pPr>
            <a:r>
              <a:rPr lang="ar-SA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إننا نثمّن الجهود المخلصة التي تبذلها منظمات القطاع غير الربحي، والعاملون فيها، </a:t>
            </a:r>
            <a:r>
              <a:rPr lang="ar-SA" sz="2400" dirty="0" err="1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ومايقدمونه</a:t>
            </a:r>
            <a:r>
              <a:rPr lang="ar-SA" sz="240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 من نماذج مشرفة في العطاء والمسؤولية المجتمعية، سائلين الله لهم التوفيق، ومؤكدين استمرار دعمنا لكل ما من شأنه الارتقاء بهذا القطاع وتعظيم أثره في مجتمعنا.</a:t>
            </a:r>
            <a:endParaRPr lang="ar-EG" sz="2400" dirty="0">
              <a:solidFill>
                <a:srgbClr val="15727A"/>
              </a:solidFill>
              <a:latin typeface="Al Qabas" pitchFamily="2" charset="-78"/>
              <a:ea typeface="Al Qabas"/>
              <a:cs typeface="Al Qabas" pitchFamily="2" charset="-78"/>
              <a:sym typeface="Al Qabas"/>
              <a:rtl/>
            </a:endParaRPr>
          </a:p>
        </p:txBody>
      </p:sp>
      <p:sp>
        <p:nvSpPr>
          <p:cNvPr id="12" name="TextBox 13">
            <a:extLst>
              <a:ext uri="{FF2B5EF4-FFF2-40B4-BE49-F238E27FC236}">
                <a16:creationId xmlns:a16="http://schemas.microsoft.com/office/drawing/2014/main" id="{B61C29F7-8247-5273-07A4-D25303EB5549}"/>
              </a:ext>
            </a:extLst>
          </p:cNvPr>
          <p:cNvSpPr txBox="1"/>
          <p:nvPr/>
        </p:nvSpPr>
        <p:spPr>
          <a:xfrm>
            <a:off x="882286" y="3329808"/>
            <a:ext cx="7425092" cy="14157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EG" sz="3200" dirty="0">
                <a:solidFill>
                  <a:srgbClr val="6AAF44"/>
                </a:solidFill>
                <a:latin typeface="SF SULTAN BLACK" pitchFamily="2" charset="-78"/>
                <a:ea typeface="Al Qabas"/>
                <a:cs typeface="SF SULTAN BLACK" pitchFamily="2" charset="-78"/>
                <a:sym typeface="Al Qabas"/>
                <a:rtl/>
              </a:rPr>
              <a:t>صاحب السمو الملكي الأمير</a:t>
            </a:r>
          </a:p>
          <a:p>
            <a:pPr algn="ctr" rtl="1">
              <a:lnSpc>
                <a:spcPct val="150000"/>
              </a:lnSpc>
            </a:pPr>
            <a:r>
              <a:rPr lang="ar-EG" sz="3200" dirty="0">
                <a:solidFill>
                  <a:srgbClr val="6AAF44"/>
                </a:solidFill>
                <a:latin typeface="SF SULTAN BLACK" pitchFamily="2" charset="-78"/>
                <a:ea typeface="Al Qabas"/>
                <a:cs typeface="SF SULTAN BLACK" pitchFamily="2" charset="-78"/>
                <a:sym typeface="Al Qabas"/>
                <a:rtl/>
              </a:rPr>
              <a:t>سلمان بن سلطان  بن عبدالعزيز آل سعود</a:t>
            </a:r>
          </a:p>
        </p:txBody>
      </p:sp>
    </p:spTree>
    <p:extLst>
      <p:ext uri="{BB962C8B-B14F-4D97-AF65-F5344CB8AC3E}">
        <p14:creationId xmlns:p14="http://schemas.microsoft.com/office/powerpoint/2010/main" val="27268489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34924" b="-42852"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grpSp>
        <p:nvGrpSpPr>
          <p:cNvPr id="3" name="Group 3"/>
          <p:cNvGrpSpPr/>
          <p:nvPr/>
        </p:nvGrpSpPr>
        <p:grpSpPr>
          <a:xfrm>
            <a:off x="9554752" y="3371473"/>
            <a:ext cx="9651979" cy="9651979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5727A">
                    <a:alpha val="0"/>
                  </a:srgbClr>
                </a:gs>
                <a:gs pos="100000">
                  <a:srgbClr val="15727A">
                    <a:alpha val="18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028700" y="847750"/>
            <a:ext cx="1425415" cy="1453015"/>
          </a:xfrm>
          <a:custGeom>
            <a:avLst/>
            <a:gdLst/>
            <a:ahLst/>
            <a:cxnLst/>
            <a:rect l="l" t="t" r="r" b="b"/>
            <a:pathLst>
              <a:path w="1425415" h="1453015">
                <a:moveTo>
                  <a:pt x="0" y="0"/>
                </a:moveTo>
                <a:lnTo>
                  <a:pt x="1425415" y="0"/>
                </a:lnTo>
                <a:lnTo>
                  <a:pt x="1425415" y="1453015"/>
                </a:lnTo>
                <a:lnTo>
                  <a:pt x="0" y="14530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7592" t="-34295" r="-117592" b="-50664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TextBox 9"/>
          <p:cNvSpPr txBox="1"/>
          <p:nvPr/>
        </p:nvSpPr>
        <p:spPr>
          <a:xfrm>
            <a:off x="1028700" y="3349125"/>
            <a:ext cx="7676842" cy="4728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Low" rtl="1">
              <a:lnSpc>
                <a:spcPts val="3140"/>
              </a:lnSpc>
            </a:pPr>
            <a:r>
              <a:rPr lang="ar-EG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يسعدني أن أؤكد بأن ما حققت</a:t>
            </a:r>
            <a:r>
              <a:rPr lang="ar-SA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</a:t>
            </a:r>
            <a:r>
              <a:rPr lang="ar-EG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ه جمعي</a:t>
            </a:r>
            <a:r>
              <a:rPr lang="ar-SA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</a:t>
            </a:r>
            <a:r>
              <a:rPr lang="ar-EG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ة </a:t>
            </a:r>
            <a:r>
              <a:rPr lang="ar-EG" sz="2243" dirty="0" err="1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إرش</a:t>
            </a:r>
            <a:r>
              <a:rPr lang="ar-SA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</a:t>
            </a:r>
            <a:r>
              <a:rPr lang="ar-EG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اد خلال عامهـ</a:t>
            </a:r>
            <a:r>
              <a:rPr lang="ar-SA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</a:t>
            </a:r>
            <a:r>
              <a:rPr lang="ar-EG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ا الأول لم يكن ليتحقق لولا توفيق الله ثم تكاتف فريق العمل وإيمان شركائنـا برسالتنــــــــا.</a:t>
            </a:r>
          </a:p>
          <a:p>
            <a:pPr algn="justLow" rtl="1">
              <a:lnSpc>
                <a:spcPts val="3140"/>
              </a:lnSpc>
            </a:pPr>
            <a:endParaRPr lang="ar-EG" sz="2243" dirty="0">
              <a:solidFill>
                <a:srgbClr val="15727A"/>
              </a:solidFill>
              <a:latin typeface="Al Qabas" pitchFamily="2" charset="-78"/>
              <a:ea typeface="Al Qabas"/>
              <a:cs typeface="Al Qabas" pitchFamily="2" charset="-78"/>
              <a:sym typeface="Al Qabas"/>
              <a:rtl/>
            </a:endParaRPr>
          </a:p>
          <a:p>
            <a:pPr algn="justLow" rtl="1">
              <a:lnSpc>
                <a:spcPts val="3140"/>
              </a:lnSpc>
            </a:pPr>
            <a:r>
              <a:rPr lang="ar-EG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لقد مضـــت الجمعيــة بخطى ثابتة نحـــو تعزيــــز دورهـــا في الوقايـة والتأهيــــل من المخدرات وتقدي</a:t>
            </a:r>
            <a:r>
              <a:rPr lang="ar-SA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</a:t>
            </a:r>
            <a:r>
              <a:rPr lang="ar-EG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ـم خدم</a:t>
            </a:r>
            <a:r>
              <a:rPr lang="ar-SA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</a:t>
            </a:r>
            <a:r>
              <a:rPr lang="ar-EG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ات نوعي</a:t>
            </a:r>
            <a:r>
              <a:rPr lang="ar-SA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</a:t>
            </a:r>
            <a:r>
              <a:rPr lang="ar-EG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ة تسهـ</a:t>
            </a:r>
            <a:r>
              <a:rPr lang="ar-SA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</a:t>
            </a:r>
            <a:r>
              <a:rPr lang="ar-EG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م في دع</a:t>
            </a:r>
            <a:r>
              <a:rPr lang="ar-SA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</a:t>
            </a:r>
            <a:r>
              <a:rPr lang="ar-EG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م المتعافين وأسره</a:t>
            </a:r>
            <a:r>
              <a:rPr lang="ar-SA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</a:t>
            </a:r>
            <a:r>
              <a:rPr lang="ar-EG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م وتمكينهم من استعادة دورهم في المجتمـع.</a:t>
            </a:r>
            <a:endParaRPr lang="ar-SA" sz="2243" dirty="0">
              <a:solidFill>
                <a:srgbClr val="15727A"/>
              </a:solidFill>
              <a:latin typeface="Al Qabas" pitchFamily="2" charset="-78"/>
              <a:ea typeface="Al Qabas"/>
              <a:cs typeface="Al Qabas" pitchFamily="2" charset="-78"/>
              <a:sym typeface="Al Qabas"/>
              <a:rtl/>
            </a:endParaRPr>
          </a:p>
          <a:p>
            <a:pPr algn="justLow" rtl="1">
              <a:lnSpc>
                <a:spcPts val="3140"/>
              </a:lnSpc>
            </a:pPr>
            <a:endParaRPr lang="ar-SA" sz="2243" dirty="0">
              <a:solidFill>
                <a:srgbClr val="15727A"/>
              </a:solidFill>
              <a:latin typeface="Al Qabas" pitchFamily="2" charset="-78"/>
              <a:ea typeface="Al Qabas"/>
              <a:cs typeface="Al Qabas" pitchFamily="2" charset="-78"/>
              <a:sym typeface="Al Qabas"/>
              <a:rtl/>
            </a:endParaRPr>
          </a:p>
          <a:p>
            <a:pPr algn="justLow" rtl="1">
              <a:lnSpc>
                <a:spcPts val="3140"/>
              </a:lnSpc>
            </a:pPr>
            <a:r>
              <a:rPr lang="ar-EG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ونح</a:t>
            </a:r>
            <a:r>
              <a:rPr lang="ar-SA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</a:t>
            </a:r>
            <a:r>
              <a:rPr lang="ar-EG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ن مستم</a:t>
            </a:r>
            <a:r>
              <a:rPr lang="ar-SA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</a:t>
            </a:r>
            <a:r>
              <a:rPr lang="ar-EG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رون بع</a:t>
            </a:r>
            <a:r>
              <a:rPr lang="ar-SA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</a:t>
            </a:r>
            <a:r>
              <a:rPr lang="ar-EG" sz="2243" dirty="0" err="1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ون</a:t>
            </a:r>
            <a:r>
              <a:rPr lang="ar-EG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 الله في العمل لتحقيق أثر أعمق واستدام</a:t>
            </a:r>
            <a:r>
              <a:rPr lang="ar-SA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</a:t>
            </a:r>
            <a:r>
              <a:rPr lang="ar-EG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ة أكبر واضعيــن نصــب أعيننا رؤي</a:t>
            </a:r>
            <a:r>
              <a:rPr lang="ar-SA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</a:t>
            </a:r>
            <a:r>
              <a:rPr lang="ar-EG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ة </a:t>
            </a:r>
            <a:r>
              <a:rPr lang="ar-EG" sz="2243" dirty="0" err="1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المملك</a:t>
            </a:r>
            <a:r>
              <a:rPr lang="ar-SA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</a:t>
            </a:r>
            <a:r>
              <a:rPr lang="ar-EG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ة </a:t>
            </a:r>
            <a:r>
              <a:rPr lang="en-US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</a:rPr>
              <a:t>2030</a:t>
            </a:r>
            <a:r>
              <a:rPr lang="ar-EG" sz="2243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 ودورهــا في تمكيـــــن القطاع غير الربحي وتعزيز جودة الحياة.</a:t>
            </a:r>
          </a:p>
        </p:txBody>
      </p:sp>
      <p:sp>
        <p:nvSpPr>
          <p:cNvPr id="10" name="Freeform 10"/>
          <p:cNvSpPr/>
          <p:nvPr/>
        </p:nvSpPr>
        <p:spPr>
          <a:xfrm flipH="1" flipV="1">
            <a:off x="1028700" y="8169572"/>
            <a:ext cx="419554" cy="326728"/>
          </a:xfrm>
          <a:custGeom>
            <a:avLst/>
            <a:gdLst/>
            <a:ahLst/>
            <a:cxnLst/>
            <a:rect l="l" t="t" r="r" b="b"/>
            <a:pathLst>
              <a:path w="559406" h="435637">
                <a:moveTo>
                  <a:pt x="559406" y="435637"/>
                </a:moveTo>
                <a:lnTo>
                  <a:pt x="0" y="435637"/>
                </a:lnTo>
                <a:lnTo>
                  <a:pt x="0" y="0"/>
                </a:lnTo>
                <a:lnTo>
                  <a:pt x="559406" y="0"/>
                </a:lnTo>
                <a:lnTo>
                  <a:pt x="559406" y="435637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914400" rtl="1" eaLnBrk="1" latinLnBrk="0" hangingPunct="1"/>
            <a:endParaRPr lang="ar-SA"/>
          </a:p>
        </p:txBody>
      </p:sp>
      <p:sp>
        <p:nvSpPr>
          <p:cNvPr id="11" name="Freeform 11"/>
          <p:cNvSpPr/>
          <p:nvPr/>
        </p:nvSpPr>
        <p:spPr>
          <a:xfrm>
            <a:off x="8302884" y="2855665"/>
            <a:ext cx="419554" cy="326728"/>
          </a:xfrm>
          <a:custGeom>
            <a:avLst/>
            <a:gdLst/>
            <a:ahLst/>
            <a:cxnLst/>
            <a:rect l="l" t="t" r="r" b="b"/>
            <a:pathLst>
              <a:path w="559406" h="435637">
                <a:moveTo>
                  <a:pt x="0" y="0"/>
                </a:moveTo>
                <a:lnTo>
                  <a:pt x="559406" y="0"/>
                </a:lnTo>
                <a:lnTo>
                  <a:pt x="559406" y="435637"/>
                </a:lnTo>
                <a:lnTo>
                  <a:pt x="0" y="4356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2" name="TextBox 12"/>
          <p:cNvSpPr txBox="1"/>
          <p:nvPr/>
        </p:nvSpPr>
        <p:spPr>
          <a:xfrm>
            <a:off x="9114692" y="1078666"/>
            <a:ext cx="8517959" cy="699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132"/>
              </a:lnSpc>
            </a:pPr>
            <a:r>
              <a:rPr lang="ar-EG" sz="4380" b="1" dirty="0">
                <a:solidFill>
                  <a:srgbClr val="6AAF44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 Bold"/>
                <a:rtl/>
              </a:rPr>
              <a:t>كلمــــــة رئيــــس مجلـــــــس الإدارة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60433250-916F-40CA-6BA4-2A9CF6DB96D7}"/>
              </a:ext>
            </a:extLst>
          </p:cNvPr>
          <p:cNvSpPr/>
          <p:nvPr/>
        </p:nvSpPr>
        <p:spPr>
          <a:xfrm>
            <a:off x="17907000" y="847750"/>
            <a:ext cx="394858" cy="1171550"/>
          </a:xfrm>
          <a:prstGeom prst="rect">
            <a:avLst/>
          </a:prstGeom>
          <a:solidFill>
            <a:srgbClr val="6AAF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1" eaLnBrk="1" latinLnBrk="0" hangingPunct="1"/>
            <a:endParaRPr lang="ar-SA"/>
          </a:p>
        </p:txBody>
      </p:sp>
      <p:pic>
        <p:nvPicPr>
          <p:cNvPr id="14" name="صورة 13" descr="صورة تحتوي على اللحية البشرية, الوجه الإنساني, تلبيس, رجل&#10;&#10;تم إنشاء الوصف تلقائياً">
            <a:extLst>
              <a:ext uri="{FF2B5EF4-FFF2-40B4-BE49-F238E27FC236}">
                <a16:creationId xmlns:a16="http://schemas.microsoft.com/office/drawing/2014/main" id="{05633044-A385-C4B5-A872-B0CB13AC75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485"/>
          <a:stretch/>
        </p:blipFill>
        <p:spPr>
          <a:xfrm flipH="1">
            <a:off x="9372600" y="254974"/>
            <a:ext cx="8911510" cy="1006246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13">
            <a:extLst>
              <a:ext uri="{FF2B5EF4-FFF2-40B4-BE49-F238E27FC236}">
                <a16:creationId xmlns:a16="http://schemas.microsoft.com/office/drawing/2014/main" id="{3F4983AA-CAF6-F5D5-FDD4-ACFA089F9ED0}"/>
              </a:ext>
            </a:extLst>
          </p:cNvPr>
          <p:cNvSpPr txBox="1"/>
          <p:nvPr/>
        </p:nvSpPr>
        <p:spPr>
          <a:xfrm>
            <a:off x="2297319" y="8496300"/>
            <a:ext cx="4790032" cy="10618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EG" sz="2400" dirty="0">
                <a:solidFill>
                  <a:srgbClr val="6AAF44"/>
                </a:solidFill>
                <a:latin typeface="SF SULTAN BLACK" pitchFamily="2" charset="-78"/>
                <a:ea typeface="Al Qabas"/>
                <a:cs typeface="SF SULTAN BLACK" pitchFamily="2" charset="-78"/>
                <a:sym typeface="Al Qabas"/>
                <a:rtl/>
              </a:rPr>
              <a:t>ضيف الله عمر الحجي</a:t>
            </a:r>
          </a:p>
          <a:p>
            <a:pPr algn="ctr" rtl="1">
              <a:lnSpc>
                <a:spcPct val="150000"/>
              </a:lnSpc>
            </a:pPr>
            <a:r>
              <a:rPr lang="ar-EG" sz="2400" dirty="0">
                <a:solidFill>
                  <a:srgbClr val="6AAF44"/>
                </a:solidFill>
                <a:latin typeface="SF SULTAN BLACK" pitchFamily="2" charset="-78"/>
                <a:ea typeface="Al Qabas"/>
                <a:cs typeface="SF SULTAN BLACK" pitchFamily="2" charset="-78"/>
                <a:sym typeface="Al Qabas"/>
                <a:rtl/>
              </a:rPr>
              <a:t>رئيس مجلس إدارة جمعية إرشاد الأهلية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34924" b="-42852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3"/>
          <p:cNvSpPr/>
          <p:nvPr/>
        </p:nvSpPr>
        <p:spPr>
          <a:xfrm>
            <a:off x="1028700" y="847750"/>
            <a:ext cx="1425415" cy="1453015"/>
          </a:xfrm>
          <a:custGeom>
            <a:avLst/>
            <a:gdLst/>
            <a:ahLst/>
            <a:cxnLst/>
            <a:rect l="l" t="t" r="r" b="b"/>
            <a:pathLst>
              <a:path w="1425415" h="1453015">
                <a:moveTo>
                  <a:pt x="0" y="0"/>
                </a:moveTo>
                <a:lnTo>
                  <a:pt x="1425415" y="0"/>
                </a:lnTo>
                <a:lnTo>
                  <a:pt x="1425415" y="1453015"/>
                </a:lnTo>
                <a:lnTo>
                  <a:pt x="0" y="14530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7592" t="-34295" r="-117592" b="-50664"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5" name="Group 5"/>
          <p:cNvGrpSpPr/>
          <p:nvPr/>
        </p:nvGrpSpPr>
        <p:grpSpPr>
          <a:xfrm>
            <a:off x="-1147825" y="4272753"/>
            <a:ext cx="11453394" cy="1145339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5727A">
                    <a:alpha val="0"/>
                  </a:srgbClr>
                </a:gs>
                <a:gs pos="100000">
                  <a:srgbClr val="15727A">
                    <a:alpha val="18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8839199" y="4533900"/>
            <a:ext cx="7048812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>
              <a:lnSpc>
                <a:spcPts val="4511"/>
              </a:lnSpc>
            </a:pPr>
            <a:r>
              <a:rPr lang="ar-EG" sz="4380" dirty="0" err="1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نظ</a:t>
            </a:r>
            <a:r>
              <a:rPr lang="ar-EG" sz="438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ـــــــ</a:t>
            </a:r>
            <a:r>
              <a:rPr lang="ar-SA" sz="438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</a:t>
            </a:r>
            <a:r>
              <a:rPr lang="ar-EG" sz="438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</a:t>
            </a:r>
            <a:r>
              <a:rPr lang="ar-EG" sz="4380" dirty="0" err="1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رة</a:t>
            </a:r>
            <a:r>
              <a:rPr lang="ar-EG" sz="438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 عامـــ</a:t>
            </a:r>
            <a:r>
              <a:rPr lang="ar-SA" sz="438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ــــــ</a:t>
            </a:r>
            <a:r>
              <a:rPr lang="ar-EG" sz="438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ــــــة</a:t>
            </a:r>
          </a:p>
        </p:txBody>
      </p:sp>
      <p:sp>
        <p:nvSpPr>
          <p:cNvPr id="10" name="Freeform 10"/>
          <p:cNvSpPr/>
          <p:nvPr/>
        </p:nvSpPr>
        <p:spPr>
          <a:xfrm rot="16200000">
            <a:off x="16032707" y="3241813"/>
            <a:ext cx="666064" cy="66606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6AAF44"/>
          </a:solidFill>
        </p:spPr>
        <p:txBody>
          <a:bodyPr/>
          <a:lstStyle/>
          <a:p>
            <a:endParaRPr lang="ar-SA"/>
          </a:p>
        </p:txBody>
      </p:sp>
      <p:sp>
        <p:nvSpPr>
          <p:cNvPr id="11" name="TextBox 11"/>
          <p:cNvSpPr txBox="1"/>
          <p:nvPr/>
        </p:nvSpPr>
        <p:spPr>
          <a:xfrm rot="16200000">
            <a:off x="16079540" y="3288646"/>
            <a:ext cx="541177" cy="572399"/>
          </a:xfrm>
          <a:prstGeom prst="rect">
            <a:avLst/>
          </a:prstGeom>
        </p:spPr>
        <p:txBody>
          <a:bodyPr lIns="49151" tIns="49151" rIns="49151" bIns="49151" rtlCol="0" anchor="ctr"/>
          <a:lstStyle/>
          <a:p>
            <a:pPr algn="ctr">
              <a:lnSpc>
                <a:spcPts val="2659"/>
              </a:lnSpc>
            </a:pPr>
            <a:endParaRPr/>
          </a:p>
        </p:txBody>
      </p:sp>
      <p:sp>
        <p:nvSpPr>
          <p:cNvPr id="12" name="TextBox 12"/>
          <p:cNvSpPr txBox="1"/>
          <p:nvPr/>
        </p:nvSpPr>
        <p:spPr>
          <a:xfrm>
            <a:off x="16126336" y="3254896"/>
            <a:ext cx="478806" cy="579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47"/>
              </a:lnSpc>
            </a:pPr>
            <a:r>
              <a:rPr lang="en-US" sz="2800" dirty="0">
                <a:solidFill>
                  <a:srgbClr val="FBFBFB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</a:rPr>
              <a:t>01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839200" y="3251451"/>
            <a:ext cx="7048812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>
              <a:lnSpc>
                <a:spcPts val="4511"/>
              </a:lnSpc>
            </a:pPr>
            <a:r>
              <a:rPr lang="ar-EG" sz="438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نبـــ</a:t>
            </a:r>
            <a:r>
              <a:rPr lang="ar-SA" sz="438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</a:t>
            </a:r>
            <a:r>
              <a:rPr lang="ar-EG" sz="438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ذة عـــــــــ</a:t>
            </a:r>
            <a:r>
              <a:rPr lang="ar-SA" sz="438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</a:t>
            </a:r>
            <a:r>
              <a:rPr lang="ar-EG" sz="438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ن </a:t>
            </a:r>
            <a:r>
              <a:rPr lang="ar-EG" sz="4380" dirty="0" err="1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إرش</a:t>
            </a:r>
            <a:r>
              <a:rPr lang="ar-EG" sz="438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</a:t>
            </a:r>
            <a:r>
              <a:rPr lang="ar-SA" sz="438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</a:t>
            </a:r>
            <a:r>
              <a:rPr lang="ar-EG" sz="438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ـاد</a:t>
            </a:r>
          </a:p>
        </p:txBody>
      </p:sp>
      <p:sp>
        <p:nvSpPr>
          <p:cNvPr id="15" name="Freeform 15"/>
          <p:cNvSpPr/>
          <p:nvPr/>
        </p:nvSpPr>
        <p:spPr>
          <a:xfrm rot="16200000">
            <a:off x="16032707" y="4484500"/>
            <a:ext cx="666064" cy="66606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6AAF44"/>
          </a:solidFill>
        </p:spPr>
        <p:txBody>
          <a:bodyPr/>
          <a:lstStyle/>
          <a:p>
            <a:endParaRPr lang="ar-SA"/>
          </a:p>
        </p:txBody>
      </p:sp>
      <p:sp>
        <p:nvSpPr>
          <p:cNvPr id="16" name="TextBox 16"/>
          <p:cNvSpPr txBox="1"/>
          <p:nvPr/>
        </p:nvSpPr>
        <p:spPr>
          <a:xfrm rot="16200000">
            <a:off x="16079540" y="4531333"/>
            <a:ext cx="541177" cy="572399"/>
          </a:xfrm>
          <a:prstGeom prst="rect">
            <a:avLst/>
          </a:prstGeom>
        </p:spPr>
        <p:txBody>
          <a:bodyPr lIns="49151" tIns="49151" rIns="49151" bIns="49151" rtlCol="0" anchor="ctr"/>
          <a:lstStyle/>
          <a:p>
            <a:pPr algn="ctr">
              <a:lnSpc>
                <a:spcPts val="2659"/>
              </a:lnSpc>
            </a:pPr>
            <a:endParaRPr/>
          </a:p>
        </p:txBody>
      </p:sp>
      <p:sp>
        <p:nvSpPr>
          <p:cNvPr id="17" name="TextBox 17"/>
          <p:cNvSpPr txBox="1"/>
          <p:nvPr/>
        </p:nvSpPr>
        <p:spPr>
          <a:xfrm>
            <a:off x="16126336" y="4497700"/>
            <a:ext cx="478806" cy="579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47"/>
              </a:lnSpc>
            </a:pPr>
            <a:r>
              <a:rPr lang="en-US" sz="2800" dirty="0">
                <a:solidFill>
                  <a:srgbClr val="FBFBFB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</a:rPr>
              <a:t>02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839201" y="5736826"/>
            <a:ext cx="7048810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>
              <a:lnSpc>
                <a:spcPts val="4511"/>
              </a:lnSpc>
            </a:pPr>
            <a:r>
              <a:rPr lang="ar-EG" sz="438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الإن</a:t>
            </a:r>
            <a:r>
              <a:rPr lang="ar-SA" sz="438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</a:t>
            </a:r>
            <a:r>
              <a:rPr lang="ar-EG" sz="438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ج</a:t>
            </a:r>
            <a:r>
              <a:rPr lang="ar-SA" sz="438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ــــــــــــــــــــــــــــــــــ</a:t>
            </a:r>
            <a:r>
              <a:rPr lang="ar-EG" sz="438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ازات</a:t>
            </a:r>
          </a:p>
        </p:txBody>
      </p:sp>
      <p:sp>
        <p:nvSpPr>
          <p:cNvPr id="20" name="Freeform 20"/>
          <p:cNvSpPr/>
          <p:nvPr/>
        </p:nvSpPr>
        <p:spPr>
          <a:xfrm rot="16200000">
            <a:off x="16032707" y="5727187"/>
            <a:ext cx="666064" cy="66606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6AAF44"/>
          </a:solidFill>
        </p:spPr>
        <p:txBody>
          <a:bodyPr/>
          <a:lstStyle/>
          <a:p>
            <a:endParaRPr lang="ar-SA"/>
          </a:p>
        </p:txBody>
      </p:sp>
      <p:sp>
        <p:nvSpPr>
          <p:cNvPr id="21" name="TextBox 21"/>
          <p:cNvSpPr txBox="1"/>
          <p:nvPr/>
        </p:nvSpPr>
        <p:spPr>
          <a:xfrm rot="16200000">
            <a:off x="16079540" y="5774020"/>
            <a:ext cx="541177" cy="572399"/>
          </a:xfrm>
          <a:prstGeom prst="rect">
            <a:avLst/>
          </a:prstGeom>
        </p:spPr>
        <p:txBody>
          <a:bodyPr lIns="49151" tIns="49151" rIns="49151" bIns="49151" rtlCol="0" anchor="ctr"/>
          <a:lstStyle/>
          <a:p>
            <a:pPr algn="ctr">
              <a:lnSpc>
                <a:spcPts val="2659"/>
              </a:lnSpc>
            </a:pPr>
            <a:endParaRPr/>
          </a:p>
        </p:txBody>
      </p:sp>
      <p:sp>
        <p:nvSpPr>
          <p:cNvPr id="22" name="TextBox 22"/>
          <p:cNvSpPr txBox="1"/>
          <p:nvPr/>
        </p:nvSpPr>
        <p:spPr>
          <a:xfrm>
            <a:off x="16126336" y="5740271"/>
            <a:ext cx="478806" cy="579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47"/>
              </a:lnSpc>
            </a:pPr>
            <a:r>
              <a:rPr lang="en-US" sz="2800" dirty="0">
                <a:solidFill>
                  <a:srgbClr val="FBFBFB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</a:rPr>
              <a:t>03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8839199" y="6979513"/>
            <a:ext cx="7048812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>
              <a:lnSpc>
                <a:spcPts val="4511"/>
              </a:lnSpc>
            </a:pPr>
            <a:r>
              <a:rPr lang="ar-EG" sz="438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متطلب</a:t>
            </a:r>
            <a:r>
              <a:rPr lang="ar-SA" sz="438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</a:t>
            </a:r>
            <a:r>
              <a:rPr lang="ar-EG" sz="438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ــات النم</a:t>
            </a:r>
            <a:r>
              <a:rPr lang="ar-SA" sz="438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ــــــــ</a:t>
            </a:r>
            <a:r>
              <a:rPr lang="ar-EG" sz="438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ـــــو</a:t>
            </a:r>
          </a:p>
        </p:txBody>
      </p:sp>
      <p:sp>
        <p:nvSpPr>
          <p:cNvPr id="25" name="Freeform 25"/>
          <p:cNvSpPr/>
          <p:nvPr/>
        </p:nvSpPr>
        <p:spPr>
          <a:xfrm rot="16200000">
            <a:off x="16032707" y="6969875"/>
            <a:ext cx="666064" cy="66606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6AAF44"/>
          </a:solidFill>
        </p:spPr>
        <p:txBody>
          <a:bodyPr/>
          <a:lstStyle/>
          <a:p>
            <a:endParaRPr lang="ar-SA"/>
          </a:p>
        </p:txBody>
      </p:sp>
      <p:sp>
        <p:nvSpPr>
          <p:cNvPr id="26" name="TextBox 26"/>
          <p:cNvSpPr txBox="1"/>
          <p:nvPr/>
        </p:nvSpPr>
        <p:spPr>
          <a:xfrm rot="16200000">
            <a:off x="16079540" y="7016708"/>
            <a:ext cx="541177" cy="572399"/>
          </a:xfrm>
          <a:prstGeom prst="rect">
            <a:avLst/>
          </a:prstGeom>
        </p:spPr>
        <p:txBody>
          <a:bodyPr lIns="49151" tIns="49151" rIns="49151" bIns="49151" rtlCol="0" anchor="ctr"/>
          <a:lstStyle/>
          <a:p>
            <a:pPr algn="ctr">
              <a:lnSpc>
                <a:spcPts val="2659"/>
              </a:lnSpc>
            </a:pPr>
            <a:endParaRPr/>
          </a:p>
        </p:txBody>
      </p:sp>
      <p:sp>
        <p:nvSpPr>
          <p:cNvPr id="27" name="TextBox 27"/>
          <p:cNvSpPr txBox="1"/>
          <p:nvPr/>
        </p:nvSpPr>
        <p:spPr>
          <a:xfrm>
            <a:off x="16126336" y="6982958"/>
            <a:ext cx="478806" cy="579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47"/>
              </a:lnSpc>
            </a:pPr>
            <a:r>
              <a:rPr lang="en-US" sz="2800" dirty="0">
                <a:solidFill>
                  <a:srgbClr val="FBFBFB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</a:rPr>
              <a:t>04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839197" y="8222201"/>
            <a:ext cx="7048814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>
              <a:lnSpc>
                <a:spcPts val="4511"/>
              </a:lnSpc>
            </a:pPr>
            <a:r>
              <a:rPr lang="ar-EG" sz="438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شــركــــــ</a:t>
            </a:r>
            <a:r>
              <a:rPr lang="ar-SA" sz="438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</a:t>
            </a:r>
            <a:r>
              <a:rPr lang="ar-EG" sz="4380" dirty="0" err="1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اء</a:t>
            </a:r>
            <a:r>
              <a:rPr lang="ar-EG" sz="438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 النجــــــ</a:t>
            </a:r>
            <a:r>
              <a:rPr lang="ar-SA" sz="438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ـــــــ</a:t>
            </a:r>
            <a:r>
              <a:rPr lang="ar-EG" sz="4380" dirty="0">
                <a:solidFill>
                  <a:srgbClr val="15727A"/>
                </a:solidFill>
                <a:latin typeface="Al Qabas" pitchFamily="2" charset="-78"/>
                <a:ea typeface="Al Qabas"/>
                <a:cs typeface="Al Qabas" pitchFamily="2" charset="-78"/>
                <a:sym typeface="Al Qabas"/>
                <a:rtl/>
              </a:rPr>
              <a:t>ــاح</a:t>
            </a:r>
          </a:p>
        </p:txBody>
      </p:sp>
      <p:sp>
        <p:nvSpPr>
          <p:cNvPr id="30" name="Freeform 30"/>
          <p:cNvSpPr/>
          <p:nvPr/>
        </p:nvSpPr>
        <p:spPr>
          <a:xfrm rot="16200000">
            <a:off x="16032707" y="8212562"/>
            <a:ext cx="666064" cy="66606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6AAF44"/>
          </a:solidFill>
        </p:spPr>
        <p:txBody>
          <a:bodyPr/>
          <a:lstStyle/>
          <a:p>
            <a:endParaRPr lang="ar-SA"/>
          </a:p>
        </p:txBody>
      </p:sp>
      <p:sp>
        <p:nvSpPr>
          <p:cNvPr id="31" name="TextBox 31"/>
          <p:cNvSpPr txBox="1"/>
          <p:nvPr/>
        </p:nvSpPr>
        <p:spPr>
          <a:xfrm rot="16200000">
            <a:off x="16079540" y="8259395"/>
            <a:ext cx="541177" cy="572399"/>
          </a:xfrm>
          <a:prstGeom prst="rect">
            <a:avLst/>
          </a:prstGeom>
        </p:spPr>
        <p:txBody>
          <a:bodyPr lIns="49151" tIns="49151" rIns="49151" bIns="49151" rtlCol="0" anchor="ctr"/>
          <a:lstStyle/>
          <a:p>
            <a:pPr algn="ctr">
              <a:lnSpc>
                <a:spcPts val="2659"/>
              </a:lnSpc>
            </a:pPr>
            <a:endParaRPr/>
          </a:p>
        </p:txBody>
      </p:sp>
      <p:sp>
        <p:nvSpPr>
          <p:cNvPr id="32" name="TextBox 32"/>
          <p:cNvSpPr txBox="1"/>
          <p:nvPr/>
        </p:nvSpPr>
        <p:spPr>
          <a:xfrm>
            <a:off x="16126336" y="8225646"/>
            <a:ext cx="478806" cy="579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47"/>
              </a:lnSpc>
            </a:pPr>
            <a:r>
              <a:rPr lang="en-US" sz="2800" dirty="0">
                <a:solidFill>
                  <a:srgbClr val="FBFBFB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</a:rPr>
              <a:t>05</a:t>
            </a:r>
          </a:p>
        </p:txBody>
      </p:sp>
      <p:sp>
        <p:nvSpPr>
          <p:cNvPr id="9" name="TextBox 12">
            <a:extLst>
              <a:ext uri="{FF2B5EF4-FFF2-40B4-BE49-F238E27FC236}">
                <a16:creationId xmlns:a16="http://schemas.microsoft.com/office/drawing/2014/main" id="{6F856929-6883-8680-D4E5-FEBDBFD760E2}"/>
              </a:ext>
            </a:extLst>
          </p:cNvPr>
          <p:cNvSpPr txBox="1"/>
          <p:nvPr/>
        </p:nvSpPr>
        <p:spPr>
          <a:xfrm>
            <a:off x="9114692" y="1078666"/>
            <a:ext cx="8517959" cy="699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132"/>
              </a:lnSpc>
            </a:pPr>
            <a:r>
              <a:rPr lang="ar-EG" sz="4380" b="1" dirty="0">
                <a:solidFill>
                  <a:srgbClr val="6AAF44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 Bold"/>
                <a:rtl/>
              </a:rPr>
              <a:t>المحتــــــــــــويــــــــات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6815A0F8-BDA9-01D1-A355-BDACB5C65231}"/>
              </a:ext>
            </a:extLst>
          </p:cNvPr>
          <p:cNvSpPr/>
          <p:nvPr/>
        </p:nvSpPr>
        <p:spPr>
          <a:xfrm>
            <a:off x="17907000" y="847750"/>
            <a:ext cx="394858" cy="1171550"/>
          </a:xfrm>
          <a:prstGeom prst="rect">
            <a:avLst/>
          </a:prstGeom>
          <a:solidFill>
            <a:srgbClr val="6AAF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1" eaLnBrk="1" latinLnBrk="0" hangingPunct="1"/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6AAF44">
                <a:alpha val="100000"/>
              </a:srgbClr>
            </a:gs>
            <a:gs pos="100000">
              <a:srgbClr val="15727A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4924" b="-42852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3"/>
          <p:cNvSpPr/>
          <p:nvPr/>
        </p:nvSpPr>
        <p:spPr>
          <a:xfrm>
            <a:off x="0" y="-144661"/>
            <a:ext cx="18288000" cy="10431661"/>
          </a:xfrm>
          <a:custGeom>
            <a:avLst/>
            <a:gdLst/>
            <a:ahLst/>
            <a:cxnLst/>
            <a:rect l="l" t="t" r="r" b="b"/>
            <a:pathLst>
              <a:path w="18288000" h="21146408">
                <a:moveTo>
                  <a:pt x="0" y="0"/>
                </a:moveTo>
                <a:lnTo>
                  <a:pt x="18288000" y="0"/>
                </a:lnTo>
                <a:lnTo>
                  <a:pt x="18288000" y="21146409"/>
                </a:lnTo>
                <a:lnTo>
                  <a:pt x="0" y="21146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3334" t="-37753" r="-52230" b="-64960"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4" name="Group 4"/>
          <p:cNvGrpSpPr/>
          <p:nvPr/>
        </p:nvGrpSpPr>
        <p:grpSpPr>
          <a:xfrm>
            <a:off x="0" y="-144661"/>
            <a:ext cx="18288000" cy="10431661"/>
            <a:chOff x="0" y="0"/>
            <a:chExt cx="5621347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621347" cy="2709333"/>
            </a:xfrm>
            <a:custGeom>
              <a:avLst/>
              <a:gdLst/>
              <a:ahLst/>
              <a:cxnLst/>
              <a:rect l="l" t="t" r="r" b="b"/>
              <a:pathLst>
                <a:path w="5621347" h="2709333">
                  <a:moveTo>
                    <a:pt x="0" y="0"/>
                  </a:moveTo>
                  <a:lnTo>
                    <a:pt x="5621347" y="0"/>
                  </a:lnTo>
                  <a:lnTo>
                    <a:pt x="562134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6AAF44">
                    <a:alpha val="10500"/>
                  </a:srgbClr>
                </a:gs>
                <a:gs pos="100000">
                  <a:srgbClr val="15727A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5621347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AutoShape 12"/>
          <p:cNvSpPr/>
          <p:nvPr/>
        </p:nvSpPr>
        <p:spPr>
          <a:xfrm flipV="1">
            <a:off x="0" y="9446421"/>
            <a:ext cx="16646608" cy="0"/>
          </a:xfrm>
          <a:prstGeom prst="line">
            <a:avLst/>
          </a:prstGeom>
          <a:ln w="25400" cap="flat">
            <a:solidFill>
              <a:srgbClr val="FBFBF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/>
          </a:p>
        </p:txBody>
      </p:sp>
      <p:sp>
        <p:nvSpPr>
          <p:cNvPr id="13" name="TextBox 13"/>
          <p:cNvSpPr txBox="1"/>
          <p:nvPr/>
        </p:nvSpPr>
        <p:spPr>
          <a:xfrm>
            <a:off x="16646608" y="9215438"/>
            <a:ext cx="612692" cy="432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79"/>
              </a:lnSpc>
            </a:pPr>
            <a:r>
              <a:rPr lang="en-US" sz="2485" dirty="0">
                <a:solidFill>
                  <a:srgbClr val="FBFBFB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</a:rPr>
              <a:t>09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38C86288-3EA6-C2C8-F87D-7211FB2BA50A}"/>
              </a:ext>
            </a:extLst>
          </p:cNvPr>
          <p:cNvSpPr/>
          <p:nvPr/>
        </p:nvSpPr>
        <p:spPr>
          <a:xfrm>
            <a:off x="-3562289" y="5524500"/>
            <a:ext cx="8261225" cy="8313351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gradFill rotWithShape="1">
            <a:gsLst>
              <a:gs pos="0">
                <a:srgbClr val="15727A">
                  <a:alpha val="0"/>
                </a:srgbClr>
              </a:gs>
              <a:gs pos="100000">
                <a:srgbClr val="15727A">
                  <a:alpha val="18000"/>
                </a:srgbClr>
              </a:gs>
            </a:gsLst>
            <a:path path="circle">
              <a:fillToRect l="50000" t="50000" r="50000" b="50000"/>
            </a:path>
          </a:gradFill>
        </p:spPr>
        <p:txBody>
          <a:bodyPr/>
          <a:lstStyle/>
          <a:p>
            <a:endParaRPr lang="ar-SA"/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15F69119-D4E4-5CD2-8B77-01C570FF96B3}"/>
              </a:ext>
            </a:extLst>
          </p:cNvPr>
          <p:cNvSpPr/>
          <p:nvPr/>
        </p:nvSpPr>
        <p:spPr>
          <a:xfrm>
            <a:off x="15828218" y="847750"/>
            <a:ext cx="1425415" cy="1453015"/>
          </a:xfrm>
          <a:custGeom>
            <a:avLst/>
            <a:gdLst/>
            <a:ahLst/>
            <a:cxnLst/>
            <a:rect l="l" t="t" r="r" b="b"/>
            <a:pathLst>
              <a:path w="2101299" h="2141986">
                <a:moveTo>
                  <a:pt x="0" y="0"/>
                </a:moveTo>
                <a:lnTo>
                  <a:pt x="2101299" y="0"/>
                </a:lnTo>
                <a:lnTo>
                  <a:pt x="2101299" y="2141986"/>
                </a:lnTo>
                <a:lnTo>
                  <a:pt x="0" y="21419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7592" t="-34295" r="-117592" b="-50664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0CE9DE95-3D7F-B805-FDB7-2E670F64F9BE}"/>
              </a:ext>
            </a:extLst>
          </p:cNvPr>
          <p:cNvSpPr/>
          <p:nvPr/>
        </p:nvSpPr>
        <p:spPr>
          <a:xfrm>
            <a:off x="-3574012" y="5524500"/>
            <a:ext cx="8261225" cy="8313351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gradFill rotWithShape="1">
            <a:gsLst>
              <a:gs pos="0">
                <a:srgbClr val="15727A">
                  <a:alpha val="0"/>
                </a:srgbClr>
              </a:gs>
              <a:gs pos="100000">
                <a:srgbClr val="15727A">
                  <a:alpha val="18000"/>
                </a:srgbClr>
              </a:gs>
            </a:gsLst>
            <a:path path="circle">
              <a:fillToRect l="50000" t="50000" r="50000" b="50000"/>
            </a:path>
          </a:gradFill>
        </p:spPr>
        <p:txBody>
          <a:bodyPr/>
          <a:lstStyle/>
          <a:p>
            <a:endParaRPr lang="ar-SA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51D7A075-C863-4C5F-43AA-E5FED77D7F11}"/>
              </a:ext>
            </a:extLst>
          </p:cNvPr>
          <p:cNvSpPr/>
          <p:nvPr/>
        </p:nvSpPr>
        <p:spPr>
          <a:xfrm>
            <a:off x="-3585735" y="5524500"/>
            <a:ext cx="8261225" cy="8313351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gradFill rotWithShape="1">
            <a:gsLst>
              <a:gs pos="0">
                <a:srgbClr val="15727A">
                  <a:alpha val="0"/>
                </a:srgbClr>
              </a:gs>
              <a:gs pos="100000">
                <a:srgbClr val="15727A">
                  <a:alpha val="18000"/>
                </a:srgbClr>
              </a:gs>
            </a:gsLst>
            <a:path path="circle">
              <a:fillToRect l="50000" t="50000" r="50000" b="50000"/>
            </a:path>
          </a:gradFill>
        </p:spPr>
        <p:txBody>
          <a:bodyPr/>
          <a:lstStyle/>
          <a:p>
            <a:endParaRPr lang="ar-SA"/>
          </a:p>
        </p:txBody>
      </p:sp>
      <p:grpSp>
        <p:nvGrpSpPr>
          <p:cNvPr id="18" name="Group 8">
            <a:extLst>
              <a:ext uri="{FF2B5EF4-FFF2-40B4-BE49-F238E27FC236}">
                <a16:creationId xmlns:a16="http://schemas.microsoft.com/office/drawing/2014/main" id="{4BA07DAA-D401-D1D7-47D2-AD02FF227423}"/>
              </a:ext>
            </a:extLst>
          </p:cNvPr>
          <p:cNvGrpSpPr/>
          <p:nvPr/>
        </p:nvGrpSpPr>
        <p:grpSpPr>
          <a:xfrm rot="-5400000">
            <a:off x="15881217" y="6111943"/>
            <a:ext cx="1372416" cy="1372416"/>
            <a:chOff x="0" y="0"/>
            <a:chExt cx="812800" cy="812800"/>
          </a:xfrm>
        </p:grpSpPr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74AD9EE4-A40C-8856-E686-347ADE4B1EB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FBFB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TextBox 10">
              <a:extLst>
                <a:ext uri="{FF2B5EF4-FFF2-40B4-BE49-F238E27FC236}">
                  <a16:creationId xmlns:a16="http://schemas.microsoft.com/office/drawing/2014/main" id="{4255D8A5-A005-6825-6CF6-833D960DF241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9151" tIns="49151" rIns="49151" bIns="49151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14">
            <a:extLst>
              <a:ext uri="{FF2B5EF4-FFF2-40B4-BE49-F238E27FC236}">
                <a16:creationId xmlns:a16="http://schemas.microsoft.com/office/drawing/2014/main" id="{30CDC73A-39D5-9A0A-5988-24B072892B05}"/>
              </a:ext>
            </a:extLst>
          </p:cNvPr>
          <p:cNvSpPr txBox="1"/>
          <p:nvPr/>
        </p:nvSpPr>
        <p:spPr>
          <a:xfrm>
            <a:off x="7848600" y="8147643"/>
            <a:ext cx="9405033" cy="5866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1">
              <a:lnSpc>
                <a:spcPts val="4511"/>
              </a:lnSpc>
            </a:pPr>
            <a:r>
              <a:rPr lang="ar-EG" sz="6000" b="1" dirty="0">
                <a:solidFill>
                  <a:srgbClr val="FBFBFB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نبـــ</a:t>
            </a:r>
            <a:r>
              <a:rPr lang="ar-SA" sz="6000" b="1" dirty="0">
                <a:solidFill>
                  <a:srgbClr val="FBFBFB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ـــ</a:t>
            </a:r>
            <a:r>
              <a:rPr lang="ar-EG" sz="6000" b="1" dirty="0" err="1">
                <a:solidFill>
                  <a:srgbClr val="FBFBFB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ذة</a:t>
            </a:r>
            <a:r>
              <a:rPr lang="ar-EG" sz="6000" b="1" dirty="0">
                <a:solidFill>
                  <a:srgbClr val="FBFBFB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 عــ</a:t>
            </a:r>
            <a:r>
              <a:rPr lang="ar-SA" sz="6000" b="1" dirty="0">
                <a:solidFill>
                  <a:srgbClr val="FBFBFB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ـ</a:t>
            </a:r>
            <a:r>
              <a:rPr lang="ar-EG" sz="6000" b="1" dirty="0">
                <a:solidFill>
                  <a:srgbClr val="FBFBFB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ن </a:t>
            </a:r>
            <a:r>
              <a:rPr lang="ar-EG" sz="6000" b="1" dirty="0" err="1">
                <a:solidFill>
                  <a:srgbClr val="FBFBFB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إرش</a:t>
            </a:r>
            <a:r>
              <a:rPr lang="ar-EG" sz="6000" b="1" dirty="0">
                <a:solidFill>
                  <a:srgbClr val="FBFBFB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ـــ</a:t>
            </a:r>
            <a:r>
              <a:rPr lang="ar-SA" sz="6000" b="1" dirty="0">
                <a:solidFill>
                  <a:srgbClr val="FBFBFB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ـ</a:t>
            </a:r>
            <a:r>
              <a:rPr lang="ar-EG" sz="6000" b="1" dirty="0">
                <a:solidFill>
                  <a:srgbClr val="FBFBFB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"/>
                <a:rtl/>
              </a:rPr>
              <a:t>ـاد</a:t>
            </a:r>
          </a:p>
        </p:txBody>
      </p:sp>
      <p:sp>
        <p:nvSpPr>
          <p:cNvPr id="22" name="TextBox 15">
            <a:extLst>
              <a:ext uri="{FF2B5EF4-FFF2-40B4-BE49-F238E27FC236}">
                <a16:creationId xmlns:a16="http://schemas.microsoft.com/office/drawing/2014/main" id="{4A29DCBD-3371-5B3A-580F-2B12E4CF362F}"/>
              </a:ext>
            </a:extLst>
          </p:cNvPr>
          <p:cNvSpPr txBox="1"/>
          <p:nvPr/>
        </p:nvSpPr>
        <p:spPr>
          <a:xfrm>
            <a:off x="16074139" y="6109740"/>
            <a:ext cx="986572" cy="1211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94"/>
              </a:lnSpc>
            </a:pPr>
            <a:r>
              <a:rPr lang="en-US" sz="6000" dirty="0">
                <a:solidFill>
                  <a:srgbClr val="6AAF44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</a:rPr>
              <a:t>01</a:t>
            </a:r>
            <a:endParaRPr lang="en-US" sz="7281" dirty="0">
              <a:solidFill>
                <a:srgbClr val="6AAF44"/>
              </a:solidFill>
              <a:latin typeface="IBM Plex Sans Arabic Medium" panose="020B0603050203000203" pitchFamily="34" charset="-78"/>
              <a:ea typeface="Al Qabas"/>
              <a:cs typeface="IBM Plex Sans Arabic Medium" panose="020B0603050203000203" pitchFamily="34" charset="-78"/>
              <a:sym typeface="Al Qaba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381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t="-34924" b="-42852"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3" name="Group 3"/>
          <p:cNvGrpSpPr/>
          <p:nvPr/>
        </p:nvGrpSpPr>
        <p:grpSpPr>
          <a:xfrm>
            <a:off x="-3077104" y="5918373"/>
            <a:ext cx="7976338" cy="7976338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5727A">
                    <a:alpha val="0"/>
                  </a:srgbClr>
                </a:gs>
                <a:gs pos="100000">
                  <a:srgbClr val="15727A">
                    <a:alpha val="19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473581" y="-233161"/>
            <a:ext cx="4441182" cy="4457391"/>
          </a:xfrm>
          <a:custGeom>
            <a:avLst/>
            <a:gdLst/>
            <a:ahLst/>
            <a:cxnLst/>
            <a:rect l="l" t="t" r="r" b="b"/>
            <a:pathLst>
              <a:path w="4441182" h="4457391">
                <a:moveTo>
                  <a:pt x="0" y="0"/>
                </a:moveTo>
                <a:lnTo>
                  <a:pt x="4441182" y="0"/>
                </a:lnTo>
                <a:lnTo>
                  <a:pt x="4441182" y="4457391"/>
                </a:lnTo>
                <a:lnTo>
                  <a:pt x="0" y="445739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7" name="Group 7"/>
          <p:cNvGrpSpPr/>
          <p:nvPr/>
        </p:nvGrpSpPr>
        <p:grpSpPr>
          <a:xfrm>
            <a:off x="911065" y="-514350"/>
            <a:ext cx="3566214" cy="4206365"/>
            <a:chOff x="0" y="0"/>
            <a:chExt cx="939250" cy="110784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39250" cy="1107849"/>
            </a:xfrm>
            <a:custGeom>
              <a:avLst/>
              <a:gdLst/>
              <a:ahLst/>
              <a:cxnLst/>
              <a:rect l="l" t="t" r="r" b="b"/>
              <a:pathLst>
                <a:path w="939250" h="1107849">
                  <a:moveTo>
                    <a:pt x="110716" y="0"/>
                  </a:moveTo>
                  <a:lnTo>
                    <a:pt x="828533" y="0"/>
                  </a:lnTo>
                  <a:cubicBezTo>
                    <a:pt x="857897" y="0"/>
                    <a:pt x="886058" y="11665"/>
                    <a:pt x="906822" y="32428"/>
                  </a:cubicBezTo>
                  <a:cubicBezTo>
                    <a:pt x="927585" y="53191"/>
                    <a:pt x="939250" y="81352"/>
                    <a:pt x="939250" y="110716"/>
                  </a:cubicBezTo>
                  <a:lnTo>
                    <a:pt x="939250" y="997133"/>
                  </a:lnTo>
                  <a:cubicBezTo>
                    <a:pt x="939250" y="1058280"/>
                    <a:pt x="889680" y="1107849"/>
                    <a:pt x="828533" y="1107849"/>
                  </a:cubicBezTo>
                  <a:lnTo>
                    <a:pt x="110716" y="1107849"/>
                  </a:lnTo>
                  <a:cubicBezTo>
                    <a:pt x="81352" y="1107849"/>
                    <a:pt x="53191" y="1096185"/>
                    <a:pt x="32428" y="1075421"/>
                  </a:cubicBezTo>
                  <a:cubicBezTo>
                    <a:pt x="11665" y="1054658"/>
                    <a:pt x="0" y="1026497"/>
                    <a:pt x="0" y="997133"/>
                  </a:cubicBezTo>
                  <a:lnTo>
                    <a:pt x="0" y="110716"/>
                  </a:lnTo>
                  <a:cubicBezTo>
                    <a:pt x="0" y="81352"/>
                    <a:pt x="11665" y="53191"/>
                    <a:pt x="32428" y="32428"/>
                  </a:cubicBezTo>
                  <a:cubicBezTo>
                    <a:pt x="53191" y="11665"/>
                    <a:pt x="81352" y="0"/>
                    <a:pt x="110716" y="0"/>
                  </a:cubicBezTo>
                  <a:close/>
                </a:path>
              </a:pathLst>
            </a:custGeom>
            <a:solidFill>
              <a:srgbClr val="15727A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939250" cy="11459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503995" y="691166"/>
            <a:ext cx="2380354" cy="2426444"/>
          </a:xfrm>
          <a:custGeom>
            <a:avLst/>
            <a:gdLst/>
            <a:ahLst/>
            <a:cxnLst/>
            <a:rect l="l" t="t" r="r" b="b"/>
            <a:pathLst>
              <a:path w="2380354" h="2426444">
                <a:moveTo>
                  <a:pt x="0" y="0"/>
                </a:moveTo>
                <a:lnTo>
                  <a:pt x="2380354" y="0"/>
                </a:lnTo>
                <a:lnTo>
                  <a:pt x="2380354" y="2426444"/>
                </a:lnTo>
                <a:lnTo>
                  <a:pt x="0" y="24264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7592" t="-34295" r="-117592" b="-50664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1" name="TextBox 11"/>
          <p:cNvSpPr txBox="1"/>
          <p:nvPr/>
        </p:nvSpPr>
        <p:spPr>
          <a:xfrm>
            <a:off x="4625034" y="2511496"/>
            <a:ext cx="12634266" cy="63735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Low" rtl="1">
              <a:lnSpc>
                <a:spcPct val="150000"/>
              </a:lnSpc>
            </a:pPr>
            <a:r>
              <a:rPr lang="ar-SA" sz="2800" dirty="0">
                <a:solidFill>
                  <a:srgbClr val="15727A"/>
                </a:solidFill>
                <a:latin typeface="Al Qabas" pitchFamily="2" charset="-78"/>
                <a:cs typeface="Al Qabas" pitchFamily="2" charset="-78"/>
                <a:rtl/>
              </a:rPr>
              <a:t>جمعية إرشاد للوقاية والتأهيل من المخدرات جمعية أهلية مرخصة من المركز الوطني لتنمية القطاع غير الربحي برقم (1000610100)، تأسست في عام 23-06-2024م ، ومقرها المدينة المنورة.</a:t>
            </a:r>
          </a:p>
          <a:p>
            <a:pPr algn="justLow" rtl="1">
              <a:lnSpc>
                <a:spcPct val="150000"/>
              </a:lnSpc>
            </a:pPr>
            <a:endParaRPr lang="ar-SA" sz="2800" dirty="0">
              <a:solidFill>
                <a:srgbClr val="15727A"/>
              </a:solidFill>
              <a:latin typeface="Al Qabas" pitchFamily="2" charset="-78"/>
              <a:cs typeface="Al Qabas" pitchFamily="2" charset="-78"/>
              <a:rtl/>
            </a:endParaRPr>
          </a:p>
          <a:p>
            <a:pPr algn="justLow" rtl="1">
              <a:lnSpc>
                <a:spcPct val="150000"/>
              </a:lnSpc>
            </a:pPr>
            <a:r>
              <a:rPr lang="ar-SA" sz="2800" dirty="0">
                <a:solidFill>
                  <a:srgbClr val="15727A"/>
                </a:solidFill>
                <a:latin typeface="Al Qabas" pitchFamily="2" charset="-78"/>
                <a:cs typeface="Al Qabas" pitchFamily="2" charset="-78"/>
                <a:rtl/>
              </a:rPr>
              <a:t>تعمل الجمعية على تقديم برامج متخصصة في الوقاية من المخدرات والتأهيل بعد التعافي، من خلال كوادر مؤهلة وأساليب مهنية حديثة.</a:t>
            </a:r>
          </a:p>
          <a:p>
            <a:pPr algn="justLow" rtl="1">
              <a:lnSpc>
                <a:spcPct val="150000"/>
              </a:lnSpc>
            </a:pPr>
            <a:endParaRPr lang="ar-SA" sz="2800" dirty="0">
              <a:solidFill>
                <a:srgbClr val="15727A"/>
              </a:solidFill>
              <a:latin typeface="Al Qabas" pitchFamily="2" charset="-78"/>
              <a:cs typeface="Al Qabas" pitchFamily="2" charset="-78"/>
              <a:rtl/>
            </a:endParaRPr>
          </a:p>
          <a:p>
            <a:pPr algn="justLow" rtl="1">
              <a:lnSpc>
                <a:spcPct val="150000"/>
              </a:lnSpc>
            </a:pPr>
            <a:r>
              <a:rPr lang="ar-SA" sz="2800" dirty="0">
                <a:solidFill>
                  <a:srgbClr val="15727A"/>
                </a:solidFill>
                <a:latin typeface="Al Qabas" pitchFamily="2" charset="-78"/>
                <a:cs typeface="Al Qabas" pitchFamily="2" charset="-78"/>
                <a:rtl/>
              </a:rPr>
              <a:t>وتهدف إلى تمكين المتعافين وأسرهم، وتعزيز الوعي المجتمعي، والمساهمة في بناء بيئة داعمة للتعافي والاستقرار.</a:t>
            </a:r>
          </a:p>
          <a:p>
            <a:pPr algn="justLow" rtl="1">
              <a:lnSpc>
                <a:spcPct val="150000"/>
              </a:lnSpc>
            </a:pPr>
            <a:endParaRPr lang="ar-EG" sz="2800" dirty="0">
              <a:solidFill>
                <a:srgbClr val="15727A"/>
              </a:solidFill>
              <a:latin typeface="Al Qabas" pitchFamily="2" charset="-78"/>
              <a:ea typeface="Al Qabas"/>
              <a:cs typeface="Al Qabas" pitchFamily="2" charset="-78"/>
              <a:sym typeface="Al Qabas"/>
              <a:rtl/>
            </a:endParaRPr>
          </a:p>
        </p:txBody>
      </p:sp>
      <p:sp>
        <p:nvSpPr>
          <p:cNvPr id="14" name="AutoShape 14"/>
          <p:cNvSpPr/>
          <p:nvPr/>
        </p:nvSpPr>
        <p:spPr>
          <a:xfrm flipV="1">
            <a:off x="0" y="9446421"/>
            <a:ext cx="16646608" cy="0"/>
          </a:xfrm>
          <a:prstGeom prst="line">
            <a:avLst/>
          </a:prstGeom>
          <a:ln w="25400" cap="flat">
            <a:solidFill>
              <a:srgbClr val="6AAF4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ar-SA"/>
          </a:p>
        </p:txBody>
      </p:sp>
      <p:sp>
        <p:nvSpPr>
          <p:cNvPr id="15" name="TextBox 15"/>
          <p:cNvSpPr txBox="1"/>
          <p:nvPr/>
        </p:nvSpPr>
        <p:spPr>
          <a:xfrm>
            <a:off x="16646608" y="9215438"/>
            <a:ext cx="612692" cy="432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79"/>
              </a:lnSpc>
            </a:pPr>
            <a:r>
              <a:rPr lang="en-US" sz="2485" dirty="0">
                <a:solidFill>
                  <a:srgbClr val="6AAF44"/>
                </a:solidFill>
                <a:latin typeface="IBM Plex Sans Arabic Medium" panose="020B0603050203000203" pitchFamily="34" charset="-78"/>
                <a:ea typeface="Al Qabas"/>
                <a:cs typeface="IBM Plex Sans Arabic Medium" panose="020B0603050203000203" pitchFamily="34" charset="-78"/>
                <a:sym typeface="Al Qabas"/>
              </a:rPr>
              <a:t>10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3273EF-4033-A517-429C-6034EBABDDEB}"/>
              </a:ext>
            </a:extLst>
          </p:cNvPr>
          <p:cNvSpPr txBox="1"/>
          <p:nvPr/>
        </p:nvSpPr>
        <p:spPr>
          <a:xfrm>
            <a:off x="9114692" y="1078666"/>
            <a:ext cx="8517959" cy="699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132"/>
              </a:lnSpc>
            </a:pPr>
            <a:r>
              <a:rPr lang="ar-EG" sz="4380" b="1" dirty="0">
                <a:solidFill>
                  <a:srgbClr val="6AAF44"/>
                </a:solidFill>
                <a:latin typeface="Al Qabas Bold" pitchFamily="2" charset="-78"/>
                <a:ea typeface="Al Qabas Bold"/>
                <a:cs typeface="Al Qabas Bold" pitchFamily="2" charset="-78"/>
                <a:sym typeface="Al Qabas Bold"/>
                <a:rtl/>
              </a:rPr>
              <a:t>مــــــــن نـــــحــــــــــن؟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E0C39358-3B55-655A-FCD9-B4855BC5CC8D}"/>
              </a:ext>
            </a:extLst>
          </p:cNvPr>
          <p:cNvSpPr/>
          <p:nvPr/>
        </p:nvSpPr>
        <p:spPr>
          <a:xfrm>
            <a:off x="17907000" y="847750"/>
            <a:ext cx="394858" cy="1171550"/>
          </a:xfrm>
          <a:prstGeom prst="rect">
            <a:avLst/>
          </a:prstGeom>
          <a:solidFill>
            <a:srgbClr val="6AAF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1" eaLnBrk="1" latinLnBrk="0" hangingPunct="1"/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6625</TotalTime>
  <Words>1089</Words>
  <Application>Microsoft Macintosh PowerPoint</Application>
  <PresentationFormat>مخصص</PresentationFormat>
  <Paragraphs>181</Paragraphs>
  <Slides>32</Slides>
  <Notes>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32</vt:i4>
      </vt:variant>
    </vt:vector>
  </HeadingPairs>
  <TitlesOfParts>
    <vt:vector size="41" baseType="lpstr">
      <vt:lpstr>Aptos</vt:lpstr>
      <vt:lpstr>SF SULTAN BLACK</vt:lpstr>
      <vt:lpstr>Arial</vt:lpstr>
      <vt:lpstr>IBM Plex Sans Arabic SemiBold</vt:lpstr>
      <vt:lpstr>Al Qabas</vt:lpstr>
      <vt:lpstr>Al Qabas Bold</vt:lpstr>
      <vt:lpstr>Calibri</vt:lpstr>
      <vt:lpstr>IBM Plex Sans Arabic Medium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التقرير السنوي الختامي</dc:title>
  <dc:creator>خالد المزيني</dc:creator>
  <cp:lastModifiedBy>Almuzaini Family</cp:lastModifiedBy>
  <cp:revision>50</cp:revision>
  <dcterms:created xsi:type="dcterms:W3CDTF">2006-08-16T00:00:00Z</dcterms:created>
  <dcterms:modified xsi:type="dcterms:W3CDTF">2026-06-10T00:17:35Z</dcterms:modified>
  <dc:identifier>DAHGQnBllFQ</dc:identifier>
</cp:coreProperties>
</file>